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7" r:id="rId2"/>
  </p:sldMasterIdLst>
  <p:notesMasterIdLst>
    <p:notesMasterId r:id="rId30"/>
  </p:notesMasterIdLst>
  <p:sldIdLst>
    <p:sldId id="2142532851" r:id="rId3"/>
    <p:sldId id="2147473114" r:id="rId4"/>
    <p:sldId id="2147473111" r:id="rId5"/>
    <p:sldId id="2147473116" r:id="rId6"/>
    <p:sldId id="2147473121" r:id="rId7"/>
    <p:sldId id="2147473122" r:id="rId8"/>
    <p:sldId id="2147473110" r:id="rId9"/>
    <p:sldId id="2147473108" r:id="rId10"/>
    <p:sldId id="2147473112" r:id="rId11"/>
    <p:sldId id="2147473109" r:id="rId12"/>
    <p:sldId id="2147473117" r:id="rId13"/>
    <p:sldId id="2147473123" r:id="rId14"/>
    <p:sldId id="2147473120" r:id="rId15"/>
    <p:sldId id="2146846859" r:id="rId16"/>
    <p:sldId id="2146846860" r:id="rId17"/>
    <p:sldId id="2147473105" r:id="rId18"/>
    <p:sldId id="2146846862" r:id="rId19"/>
    <p:sldId id="2147473124" r:id="rId20"/>
    <p:sldId id="2147473107" r:id="rId21"/>
    <p:sldId id="2147473118" r:id="rId22"/>
    <p:sldId id="369" r:id="rId23"/>
    <p:sldId id="370" r:id="rId24"/>
    <p:sldId id="2147473125" r:id="rId25"/>
    <p:sldId id="372" r:id="rId26"/>
    <p:sldId id="374" r:id="rId27"/>
    <p:sldId id="373" r:id="rId28"/>
    <p:sldId id="3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E6F8F7"/>
    <a:srgbClr val="F8F6E5"/>
    <a:srgbClr val="EDF6DF"/>
    <a:srgbClr val="0096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6"/>
    <p:restoredTop sz="96327"/>
  </p:normalViewPr>
  <p:slideViewPr>
    <p:cSldViewPr snapToGrid="0">
      <p:cViewPr>
        <p:scale>
          <a:sx n="90" d="100"/>
          <a:sy n="90" d="100"/>
        </p:scale>
        <p:origin x="88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51C0C-D180-7742-AC22-BEB0C003B8AB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B3507-C9B7-024C-A6DD-484CE56F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5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71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841248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09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857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0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8206"/>
            <a:ext cx="9144000" cy="10495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03035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1" y="45580"/>
            <a:ext cx="11990438" cy="433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32387"/>
            <a:ext cx="11734800" cy="5144576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>
              <a:buClr>
                <a:srgbClr val="0070C0"/>
              </a:buClr>
              <a:defRPr sz="2400">
                <a:latin typeface="+mn-lt"/>
              </a:defRPr>
            </a:lvl1pPr>
            <a:lvl2pPr>
              <a:buClr>
                <a:srgbClr val="0070C0"/>
              </a:buClr>
              <a:defRPr sz="2400">
                <a:latin typeface="+mn-lt"/>
              </a:defRPr>
            </a:lvl2pPr>
            <a:lvl3pPr>
              <a:buClr>
                <a:srgbClr val="0070C0"/>
              </a:buClr>
              <a:defRPr sz="2400">
                <a:latin typeface="+mn-lt"/>
              </a:defRPr>
            </a:lvl3pPr>
            <a:lvl4pPr>
              <a:buClr>
                <a:srgbClr val="0070C0"/>
              </a:buClr>
              <a:defRPr sz="2400">
                <a:latin typeface="+mn-lt"/>
              </a:defRPr>
            </a:lvl4pPr>
            <a:lvl5pPr>
              <a:buClr>
                <a:srgbClr val="0070C0"/>
              </a:buCl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3340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888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387"/>
            <a:ext cx="4884174" cy="51445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0070C0"/>
              </a:buClr>
              <a:defRPr sz="2400">
                <a:latin typeface="+mn-lt"/>
              </a:defRPr>
            </a:lvl1pPr>
            <a:lvl2pPr>
              <a:buClr>
                <a:srgbClr val="0070C0"/>
              </a:buClr>
              <a:defRPr sz="2400">
                <a:latin typeface="+mn-lt"/>
              </a:defRPr>
            </a:lvl2pPr>
            <a:lvl3pPr>
              <a:buClr>
                <a:srgbClr val="0070C0"/>
              </a:buClr>
              <a:defRPr sz="2400">
                <a:latin typeface="+mn-lt"/>
              </a:defRPr>
            </a:lvl3pPr>
            <a:lvl4pPr>
              <a:buClr>
                <a:srgbClr val="0070C0"/>
              </a:buClr>
              <a:defRPr sz="2400">
                <a:latin typeface="+mn-lt"/>
              </a:defRPr>
            </a:lvl4pPr>
            <a:lvl5pPr>
              <a:buClr>
                <a:srgbClr val="0070C0"/>
              </a:buCl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496664" y="1032387"/>
            <a:ext cx="4884174" cy="51445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0070C0"/>
              </a:buClr>
              <a:defRPr sz="2400">
                <a:latin typeface="+mn-lt"/>
              </a:defRPr>
            </a:lvl1pPr>
            <a:lvl2pPr>
              <a:buClr>
                <a:srgbClr val="0070C0"/>
              </a:buClr>
              <a:defRPr sz="2400">
                <a:latin typeface="+mn-lt"/>
              </a:defRPr>
            </a:lvl2pPr>
            <a:lvl3pPr>
              <a:buClr>
                <a:srgbClr val="0070C0"/>
              </a:buClr>
              <a:defRPr sz="2400">
                <a:latin typeface="+mn-lt"/>
              </a:defRPr>
            </a:lvl3pPr>
            <a:lvl4pPr>
              <a:buClr>
                <a:srgbClr val="0070C0"/>
              </a:buClr>
              <a:defRPr sz="2400">
                <a:latin typeface="+mn-lt"/>
              </a:defRPr>
            </a:lvl4pPr>
            <a:lvl5pPr>
              <a:buClr>
                <a:srgbClr val="0070C0"/>
              </a:buCl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0781" y="45580"/>
            <a:ext cx="11990438" cy="433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53340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781" y="45580"/>
            <a:ext cx="11990438" cy="433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3340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75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1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8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8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9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7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1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8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65B7-96A7-0548-B7BC-58A9433FB453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8D49-A5AE-6D45-93DE-697DCCC1E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C48FBD-A208-4A29-BA60-1173D282AA24}"/>
              </a:ext>
            </a:extLst>
          </p:cNvPr>
          <p:cNvCxnSpPr/>
          <p:nvPr userDrawn="1"/>
        </p:nvCxnSpPr>
        <p:spPr>
          <a:xfrm>
            <a:off x="0" y="6575320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195D0D6-BB97-49A5-9337-317BBAC6A2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603434"/>
            <a:ext cx="468569" cy="25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BD2E7-4E43-493F-A6A2-35A4F9068A65}"/>
              </a:ext>
            </a:extLst>
          </p:cNvPr>
          <p:cNvSpPr txBox="1"/>
          <p:nvPr userDrawn="1"/>
        </p:nvSpPr>
        <p:spPr>
          <a:xfrm>
            <a:off x="5109352" y="6636776"/>
            <a:ext cx="19732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/>
              <a:t>IBM Research | © Copyright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7AD47-6BEA-4C82-A1E8-0E2CBFC4FE77}"/>
              </a:ext>
            </a:extLst>
          </p:cNvPr>
          <p:cNvSpPr txBox="1"/>
          <p:nvPr userDrawn="1"/>
        </p:nvSpPr>
        <p:spPr>
          <a:xfrm>
            <a:off x="795631" y="6636776"/>
            <a:ext cx="95378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/>
              <a:t>YKT, 2025-04-03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9ACCA-D5C5-4F4C-B988-97CD6154E14E}"/>
              </a:ext>
            </a:extLst>
          </p:cNvPr>
          <p:cNvSpPr txBox="1"/>
          <p:nvPr userDrawn="1"/>
        </p:nvSpPr>
        <p:spPr>
          <a:xfrm>
            <a:off x="11796688" y="6636776"/>
            <a:ext cx="1667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22C6B-9EFB-4970-B27F-A2D1DA0EE685}" type="slidenum">
              <a:rPr lang="en-US" sz="1100" b="1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55597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stellar/kubeflex/issues?q=is%3Aissue%20state%3Aopen%20label%3A%22help%20wanted%2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stellar/kubestellar/blob/main/docs/content/direct/core-chart.md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stellar/kubestellar/blob/main/docs/content/direct/core-chart.md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stellar/kubestellar/issues/2809" TargetMode="External"/><Relationship Id="rId2" Type="http://schemas.openxmlformats.org/officeDocument/2006/relationships/hyperlink" Target="https://github.com/kubestellar/kubestellar/pull/2818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quay.io/repository/kubestellar/helm" TargetMode="External"/><Relationship Id="rId2" Type="http://schemas.openxmlformats.org/officeDocument/2006/relationships/hyperlink" Target="https://github.com/helm/helm/issues/12637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kubestellar/kubeflex/blob/main/chart/templates/postgresql.ya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m/helm/issues/30670" TargetMode="External"/><Relationship Id="rId2" Type="http://schemas.openxmlformats.org/officeDocument/2006/relationships/hyperlink" Target="https://github.com/helm/helm/issues/30669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helm/helm/issues/30672" TargetMode="External"/><Relationship Id="rId4" Type="http://schemas.openxmlformats.org/officeDocument/2006/relationships/hyperlink" Target="https://github.com/helm/helm/issues/3067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F34D29A-C6D7-CBC9-EB0A-3A01FA22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649" y="-103910"/>
            <a:ext cx="13642527" cy="696190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A7CDAC-82C7-BCFA-46F8-00C08AA03867}"/>
              </a:ext>
            </a:extLst>
          </p:cNvPr>
          <p:cNvSpPr/>
          <p:nvPr/>
        </p:nvSpPr>
        <p:spPr>
          <a:xfrm>
            <a:off x="10286996" y="5694221"/>
            <a:ext cx="2645701" cy="108727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9FD9C-AA76-33F7-E5B1-45AEB5C1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684" y="5807101"/>
            <a:ext cx="2488103" cy="473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900FF7-5677-DB3C-DC53-AB73A6A75241}"/>
              </a:ext>
            </a:extLst>
          </p:cNvPr>
          <p:cNvSpPr txBox="1"/>
          <p:nvPr/>
        </p:nvSpPr>
        <p:spPr>
          <a:xfrm>
            <a:off x="10340684" y="6257479"/>
            <a:ext cx="2796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We are a Cloud Native Computing Foundation sandbox project.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62A2D-D739-D885-9213-D46B6568005C}"/>
              </a:ext>
            </a:extLst>
          </p:cNvPr>
          <p:cNvSpPr txBox="1"/>
          <p:nvPr/>
        </p:nvSpPr>
        <p:spPr>
          <a:xfrm>
            <a:off x="-228599" y="228600"/>
            <a:ext cx="6807376" cy="523220"/>
          </a:xfrm>
          <a:prstGeom prst="rect">
            <a:avLst/>
          </a:prstGeom>
          <a:noFill/>
          <a:effectLst>
            <a:outerShdw blurRad="393993" dist="115956" dir="2700000" algn="tl" rotWithShape="0">
              <a:prstClr val="black">
                <a:alpha val="54007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KubeStellar CONTRIBFEST KubeCon EU 2025</a:t>
            </a:r>
          </a:p>
        </p:txBody>
      </p:sp>
    </p:spTree>
    <p:extLst>
      <p:ext uri="{BB962C8B-B14F-4D97-AF65-F5344CB8AC3E}">
        <p14:creationId xmlns:p14="http://schemas.microsoft.com/office/powerpoint/2010/main" val="327058997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12F479B-593B-B9EE-44F4-317C197A16AC}"/>
              </a:ext>
            </a:extLst>
          </p:cNvPr>
          <p:cNvSpPr txBox="1">
            <a:spLocks/>
          </p:cNvSpPr>
          <p:nvPr/>
        </p:nvSpPr>
        <p:spPr>
          <a:xfrm>
            <a:off x="804672" y="5116529"/>
            <a:ext cx="10592174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dirty="0">
                <a:solidFill>
                  <a:schemeClr val="tx2"/>
                </a:solidFill>
              </a:rPr>
              <a:t>How do I find `Good First` and `Help Wanted` Issues? </a:t>
            </a:r>
            <a:r>
              <a:rPr lang="en-US" sz="3100" b="1" dirty="0" err="1">
                <a:solidFill>
                  <a:schemeClr val="tx2"/>
                </a:solidFill>
              </a:rPr>
              <a:t>Clotributor.io</a:t>
            </a:r>
            <a:endParaRPr lang="en-US" sz="3100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3001F0-A4B1-1302-939D-64A346A4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54" b="8576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802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2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3A591D4-7EE8-3BA5-0513-5CFAC97E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75" y="-28576"/>
            <a:ext cx="12284963" cy="73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2607-82A3-51AA-9611-F7A2DF09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FDCB2-EEAF-D663-F947-C51A1CE78439}"/>
              </a:ext>
            </a:extLst>
          </p:cNvPr>
          <p:cNvSpPr txBox="1"/>
          <p:nvPr/>
        </p:nvSpPr>
        <p:spPr>
          <a:xfrm>
            <a:off x="1650670" y="2030681"/>
            <a:ext cx="335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Placeholder: KubeStellar UI Demo</a:t>
            </a:r>
          </a:p>
        </p:txBody>
      </p:sp>
    </p:spTree>
    <p:extLst>
      <p:ext uri="{BB962C8B-B14F-4D97-AF65-F5344CB8AC3E}">
        <p14:creationId xmlns:p14="http://schemas.microsoft.com/office/powerpoint/2010/main" val="246199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44EB8-E8B1-0B9C-3A9C-EFD23A26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A671DE-D529-4A2A-A35D-E97400239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CAB42-ECFD-C483-F9B8-7A35F6CE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055" y="780057"/>
            <a:ext cx="4947745" cy="2828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kubestellar/kubeflex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59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3649" y="127376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1431" y="1382395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31329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20126" y="2345836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3228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7948" flipH="1">
            <a:off x="230949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9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7F60E9-5686-E067-12D3-4034D300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146464"/>
            <a:ext cx="10515600" cy="829691"/>
          </a:xfrm>
        </p:spPr>
        <p:txBody>
          <a:bodyPr/>
          <a:lstStyle/>
          <a:p>
            <a:r>
              <a:rPr lang="en-US" dirty="0"/>
              <a:t>KubeStellar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3A94EF8-B363-7701-4447-16C189798251}"/>
              </a:ext>
            </a:extLst>
          </p:cNvPr>
          <p:cNvSpPr/>
          <p:nvPr/>
        </p:nvSpPr>
        <p:spPr>
          <a:xfrm>
            <a:off x="4465981" y="1713423"/>
            <a:ext cx="1202635" cy="944217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E0ABF8-7703-CA53-A6B6-CAC808794F66}"/>
              </a:ext>
            </a:extLst>
          </p:cNvPr>
          <p:cNvSpPr/>
          <p:nvPr/>
        </p:nvSpPr>
        <p:spPr>
          <a:xfrm>
            <a:off x="4327824" y="3480145"/>
            <a:ext cx="1202635" cy="944217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E4C3B0-BAE3-8147-CFD7-C2F1C1DDC641}"/>
              </a:ext>
            </a:extLst>
          </p:cNvPr>
          <p:cNvSpPr/>
          <p:nvPr/>
        </p:nvSpPr>
        <p:spPr>
          <a:xfrm>
            <a:off x="4327824" y="1900006"/>
            <a:ext cx="1202635" cy="944217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1F7EB8-90F3-8453-431D-373DA5ADB89A}"/>
              </a:ext>
            </a:extLst>
          </p:cNvPr>
          <p:cNvSpPr/>
          <p:nvPr/>
        </p:nvSpPr>
        <p:spPr>
          <a:xfrm>
            <a:off x="7672702" y="2686053"/>
            <a:ext cx="1081758" cy="627877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B0FA4B-240E-D74B-E82E-6E1552024989}"/>
              </a:ext>
            </a:extLst>
          </p:cNvPr>
          <p:cNvSpPr/>
          <p:nvPr/>
        </p:nvSpPr>
        <p:spPr>
          <a:xfrm>
            <a:off x="7672702" y="3627127"/>
            <a:ext cx="1081758" cy="627877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5D7FFE-3590-3AB9-9C11-6B156F1D62E6}"/>
              </a:ext>
            </a:extLst>
          </p:cNvPr>
          <p:cNvSpPr/>
          <p:nvPr/>
        </p:nvSpPr>
        <p:spPr>
          <a:xfrm>
            <a:off x="7672702" y="4568202"/>
            <a:ext cx="1081758" cy="627877"/>
          </a:xfrm>
          <a:prstGeom prst="round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A33DD-8A42-0EC2-CE90-F6B4BF28D4B4}"/>
              </a:ext>
            </a:extLst>
          </p:cNvPr>
          <p:cNvSpPr txBox="1"/>
          <p:nvPr/>
        </p:nvSpPr>
        <p:spPr>
          <a:xfrm>
            <a:off x="3746710" y="1263598"/>
            <a:ext cx="341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Workload Definition Spaces (WDS)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79F48-E165-B9C3-29AB-2B60F2AF99CA}"/>
              </a:ext>
            </a:extLst>
          </p:cNvPr>
          <p:cNvSpPr txBox="1"/>
          <p:nvPr/>
        </p:nvSpPr>
        <p:spPr>
          <a:xfrm>
            <a:off x="3671946" y="4527591"/>
            <a:ext cx="331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Inventory &amp; Transport Space (ITS)</a:t>
            </a:r>
          </a:p>
          <a:p>
            <a:pPr algn="ctr"/>
            <a:r>
              <a:rPr lang="en-US" sz="1400" dirty="0"/>
              <a:t>(OCM, Native, Others)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D1BEB7-09A9-BCEA-C088-A1786EC8C79B}"/>
              </a:ext>
            </a:extLst>
          </p:cNvPr>
          <p:cNvSpPr txBox="1"/>
          <p:nvPr/>
        </p:nvSpPr>
        <p:spPr>
          <a:xfrm>
            <a:off x="6949959" y="2195575"/>
            <a:ext cx="285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Workload Execution Clusters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CA89EC4-E2DF-3A4A-0C36-ACDCD6BBA3F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5530459" y="2999992"/>
            <a:ext cx="2142243" cy="9522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C3964BC-A6CC-5901-DECF-4661B314E905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5530459" y="3941066"/>
            <a:ext cx="2142243" cy="111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380EC81-618B-1AC8-463A-13833AC7E89E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5530459" y="3952254"/>
            <a:ext cx="2142243" cy="9298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3A8A82-96CF-769D-E6BB-C21B1DAD9355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4929142" y="2844223"/>
            <a:ext cx="0" cy="63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Programmer female outline">
            <a:extLst>
              <a:ext uri="{FF2B5EF4-FFF2-40B4-BE49-F238E27FC236}">
                <a16:creationId xmlns:a16="http://schemas.microsoft.com/office/drawing/2014/main" id="{BFF09AA0-A5C6-C1F6-5769-06B1C2F2B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8683" y="2844223"/>
            <a:ext cx="467362" cy="467362"/>
          </a:xfrm>
          <a:prstGeom prst="rect">
            <a:avLst/>
          </a:prstGeom>
        </p:spPr>
      </p:pic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1924C05-936B-CFF2-22A7-A3CA40D70420}"/>
              </a:ext>
            </a:extLst>
          </p:cNvPr>
          <p:cNvCxnSpPr>
            <a:endCxn id="11" idx="1"/>
          </p:cNvCxnSpPr>
          <p:nvPr/>
        </p:nvCxnSpPr>
        <p:spPr>
          <a:xfrm flipV="1">
            <a:off x="2956045" y="2372115"/>
            <a:ext cx="1371779" cy="7057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B6FB1CFF-89DB-5066-00AF-2AC0B36F5F4E}"/>
              </a:ext>
            </a:extLst>
          </p:cNvPr>
          <p:cNvCxnSpPr>
            <a:endCxn id="9" idx="1"/>
          </p:cNvCxnSpPr>
          <p:nvPr/>
        </p:nvCxnSpPr>
        <p:spPr>
          <a:xfrm>
            <a:off x="2956045" y="3077904"/>
            <a:ext cx="1371779" cy="8743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7B9401-87F9-17F5-CEB7-6C72ACFE7C43}"/>
              </a:ext>
            </a:extLst>
          </p:cNvPr>
          <p:cNvSpPr txBox="1"/>
          <p:nvPr/>
        </p:nvSpPr>
        <p:spPr>
          <a:xfrm>
            <a:off x="2577852" y="2255166"/>
            <a:ext cx="1420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Placement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Workloads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CFA2A-140D-A3A0-1B2F-B0A85B98B6BA}"/>
              </a:ext>
            </a:extLst>
          </p:cNvPr>
          <p:cNvSpPr txBox="1"/>
          <p:nvPr/>
        </p:nvSpPr>
        <p:spPr>
          <a:xfrm>
            <a:off x="2577852" y="3407445"/>
            <a:ext cx="1438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Inventory API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BD6892-A961-B17B-2D07-A36D60E29716}"/>
              </a:ext>
            </a:extLst>
          </p:cNvPr>
          <p:cNvSpPr txBox="1"/>
          <p:nvPr/>
        </p:nvSpPr>
        <p:spPr>
          <a:xfrm>
            <a:off x="4902691" y="3158162"/>
            <a:ext cx="1438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SIG MC Work 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BFD09-C20C-D849-7CBD-D1453F4E2A70}"/>
              </a:ext>
            </a:extLst>
          </p:cNvPr>
          <p:cNvSpPr txBox="1"/>
          <p:nvPr/>
        </p:nvSpPr>
        <p:spPr>
          <a:xfrm>
            <a:off x="1020538" y="5745220"/>
            <a:ext cx="901984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Workloads are standard Kubernetes objects (deployments, pod, jobs etc.) – no bundling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Placement Policies specifies </a:t>
            </a:r>
            <a:r>
              <a:rPr lang="en-US" sz="1400" b="1" dirty="0"/>
              <a:t>what</a:t>
            </a:r>
            <a:r>
              <a:rPr lang="en-US" sz="1400" dirty="0"/>
              <a:t> objects should be deployed </a:t>
            </a:r>
            <a:r>
              <a:rPr lang="en-US" sz="1400" b="1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WDS: </a:t>
            </a:r>
            <a:r>
              <a:rPr lang="en-US" sz="1400" dirty="0" err="1"/>
              <a:t>KubeStellar</a:t>
            </a:r>
            <a:r>
              <a:rPr lang="en-US" sz="1400" dirty="0"/>
              <a:t> Managed-Spaces (vanilla k8s) or hosting cluster/external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ITS: </a:t>
            </a:r>
            <a:r>
              <a:rPr lang="en-US" sz="1400" dirty="0" err="1"/>
              <a:t>KubeStellar</a:t>
            </a:r>
            <a:r>
              <a:rPr lang="en-US" sz="1400" dirty="0"/>
              <a:t> Managed</a:t>
            </a:r>
            <a:r>
              <a:rPr lang="en-US" sz="1400" b="1" dirty="0"/>
              <a:t>-</a:t>
            </a:r>
            <a:r>
              <a:rPr lang="en-US" sz="1400" dirty="0"/>
              <a:t>Spaces</a:t>
            </a:r>
            <a:r>
              <a:rPr lang="en-US" sz="1400" b="1" dirty="0"/>
              <a:t> </a:t>
            </a:r>
            <a:r>
              <a:rPr lang="en-US" sz="1400" dirty="0"/>
              <a:t>(OCM on </a:t>
            </a:r>
            <a:r>
              <a:rPr lang="en-US" sz="1400" dirty="0" err="1"/>
              <a:t>vcluster</a:t>
            </a:r>
            <a:r>
              <a:rPr lang="en-US" sz="1400" dirty="0"/>
              <a:t>, </a:t>
            </a:r>
            <a:r>
              <a:rPr lang="en-US" sz="1400" dirty="0" err="1"/>
              <a:t>multicluster-controlplane</a:t>
            </a:r>
            <a:r>
              <a:rPr lang="en-US" sz="1400" dirty="0"/>
              <a:t>) or hosting cluster/external: OCM/ACM</a:t>
            </a:r>
          </a:p>
        </p:txBody>
      </p:sp>
    </p:spTree>
    <p:extLst>
      <p:ext uri="{BB962C8B-B14F-4D97-AF65-F5344CB8AC3E}">
        <p14:creationId xmlns:p14="http://schemas.microsoft.com/office/powerpoint/2010/main" val="279887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EC5B7-2657-6856-0A12-FE963D8C81AB}"/>
              </a:ext>
            </a:extLst>
          </p:cNvPr>
          <p:cNvSpPr/>
          <p:nvPr/>
        </p:nvSpPr>
        <p:spPr>
          <a:xfrm>
            <a:off x="4229762" y="1839684"/>
            <a:ext cx="7663543" cy="3069772"/>
          </a:xfrm>
          <a:prstGeom prst="roundRect">
            <a:avLst>
              <a:gd name="adj" fmla="val 461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F60E9-5686-E067-12D3-4034D300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146464"/>
            <a:ext cx="10515600" cy="829691"/>
          </a:xfrm>
        </p:spPr>
        <p:txBody>
          <a:bodyPr/>
          <a:lstStyle/>
          <a:p>
            <a:r>
              <a:rPr lang="en-US" dirty="0"/>
              <a:t>KubeFlex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3A94EF8-B363-7701-4447-16C189798251}"/>
              </a:ext>
            </a:extLst>
          </p:cNvPr>
          <p:cNvSpPr/>
          <p:nvPr/>
        </p:nvSpPr>
        <p:spPr>
          <a:xfrm>
            <a:off x="4615503" y="2375927"/>
            <a:ext cx="1202635" cy="944217"/>
          </a:xfrm>
          <a:prstGeom prst="roundRect">
            <a:avLst/>
          </a:prstGeom>
          <a:solidFill>
            <a:srgbClr val="F8F6E5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Space 1</a:t>
            </a:r>
          </a:p>
          <a:p>
            <a:pPr algn="ctr"/>
            <a:r>
              <a:rPr lang="en-US" dirty="0"/>
              <a:t>(k8s)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E0ABF8-7703-CA53-A6B6-CAC808794F66}"/>
              </a:ext>
            </a:extLst>
          </p:cNvPr>
          <p:cNvSpPr/>
          <p:nvPr/>
        </p:nvSpPr>
        <p:spPr>
          <a:xfrm>
            <a:off x="8479151" y="2375927"/>
            <a:ext cx="1202635" cy="944217"/>
          </a:xfrm>
          <a:prstGeom prst="roundRect">
            <a:avLst/>
          </a:prstGeom>
          <a:solidFill>
            <a:srgbClr val="F8F6E5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Space 3</a:t>
            </a:r>
          </a:p>
          <a:p>
            <a:pPr algn="ctr"/>
            <a:r>
              <a:rPr lang="en-US" dirty="0"/>
              <a:t>(host)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E4C3B0-BAE3-8147-CFD7-C2F1C1DDC641}"/>
              </a:ext>
            </a:extLst>
          </p:cNvPr>
          <p:cNvSpPr/>
          <p:nvPr/>
        </p:nvSpPr>
        <p:spPr>
          <a:xfrm>
            <a:off x="6547327" y="2375927"/>
            <a:ext cx="1202635" cy="944217"/>
          </a:xfrm>
          <a:prstGeom prst="roundRect">
            <a:avLst/>
          </a:prstGeom>
          <a:solidFill>
            <a:srgbClr val="F8F6E5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Space 2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vcluster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064F4-5529-5999-0678-4D1FA2F99F3C}"/>
              </a:ext>
            </a:extLst>
          </p:cNvPr>
          <p:cNvSpPr txBox="1"/>
          <p:nvPr/>
        </p:nvSpPr>
        <p:spPr>
          <a:xfrm>
            <a:off x="31683" y="986892"/>
            <a:ext cx="404465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KubeFlex is the space manager for KubeStellar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Space</a:t>
            </a:r>
            <a:r>
              <a:rPr lang="en-US" dirty="0"/>
              <a:t> (a.k.a. </a:t>
            </a:r>
            <a:r>
              <a:rPr lang="en-US" b="1" dirty="0"/>
              <a:t>ControlPlane</a:t>
            </a:r>
            <a:r>
              <a:rPr lang="en-US" dirty="0"/>
              <a:t>) is an abstraction that represents a Kubernetes API Server and related controllers.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different </a:t>
            </a:r>
            <a:r>
              <a:rPr lang="en-US" b="1" dirty="0"/>
              <a:t>types</a:t>
            </a:r>
            <a:r>
              <a:rPr lang="en-US" dirty="0"/>
              <a:t> of spaces: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k8s</a:t>
            </a:r>
            <a:r>
              <a:rPr lang="en-US" sz="1600" dirty="0"/>
              <a:t>: vanilla upstream Kube API Server + Controller Manager Subset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Similar behavior to </a:t>
            </a:r>
            <a:r>
              <a:rPr lang="en-US" sz="1200" dirty="0" err="1"/>
              <a:t>kcp’s</a:t>
            </a:r>
            <a:r>
              <a:rPr lang="en-US" sz="1200" dirty="0"/>
              <a:t> Workspaces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Lightweight – about 350 MB Mem/Instance w/ shared Postgres 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vcluster</a:t>
            </a:r>
            <a:r>
              <a:rPr lang="en-US" sz="1600" dirty="0"/>
              <a:t>: runs community </a:t>
            </a:r>
            <a:r>
              <a:rPr lang="en-US" sz="1600" dirty="0" err="1"/>
              <a:t>vcluster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~ 500 MB / instance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host</a:t>
            </a:r>
            <a:r>
              <a:rPr lang="en-US" sz="1600" dirty="0"/>
              <a:t>: exposes hosting cluster with the same space abstraction.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external: </a:t>
            </a:r>
            <a:r>
              <a:rPr lang="en-US" sz="1600" dirty="0"/>
              <a:t>imports external clusters under the same abstraction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multicluster-controlplane</a:t>
            </a:r>
            <a:r>
              <a:rPr lang="en-US" sz="1600" dirty="0"/>
              <a:t>: “lite” </a:t>
            </a:r>
            <a:r>
              <a:rPr lang="en-US" sz="1600" dirty="0" err="1"/>
              <a:t>ocm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Framework is extensible and allow adding more types.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8CAC99-C235-7BFB-1CDE-104C8DDB4BFA}"/>
              </a:ext>
            </a:extLst>
          </p:cNvPr>
          <p:cNvSpPr/>
          <p:nvPr/>
        </p:nvSpPr>
        <p:spPr>
          <a:xfrm>
            <a:off x="7376044" y="3742076"/>
            <a:ext cx="1425720" cy="944217"/>
          </a:xfrm>
          <a:prstGeom prst="roundRect">
            <a:avLst/>
          </a:prstGeom>
          <a:solidFill>
            <a:srgbClr val="FFF2CC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Space Manager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KubeFlex</a:t>
            </a:r>
            <a:r>
              <a:rPr lang="en-US" dirty="0"/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8A5C17-BE5B-FD24-98EB-BE12BB73996E}"/>
              </a:ext>
            </a:extLst>
          </p:cNvPr>
          <p:cNvSpPr/>
          <p:nvPr/>
        </p:nvSpPr>
        <p:spPr>
          <a:xfrm>
            <a:off x="10410974" y="2375927"/>
            <a:ext cx="1202635" cy="944217"/>
          </a:xfrm>
          <a:prstGeom prst="roundRect">
            <a:avLst/>
          </a:prstGeom>
          <a:solidFill>
            <a:srgbClr val="F8F6E5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Space 4</a:t>
            </a:r>
          </a:p>
          <a:p>
            <a:pPr algn="ctr"/>
            <a:r>
              <a:rPr lang="en-US" dirty="0"/>
              <a:t>(external)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7E5E8-B844-F9FB-8034-C07497183AD1}"/>
              </a:ext>
            </a:extLst>
          </p:cNvPr>
          <p:cNvSpPr txBox="1"/>
          <p:nvPr/>
        </p:nvSpPr>
        <p:spPr>
          <a:xfrm>
            <a:off x="9069583" y="4403432"/>
            <a:ext cx="282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 Hosting Cluster</a:t>
            </a:r>
          </a:p>
        </p:txBody>
      </p:sp>
    </p:spTree>
    <p:extLst>
      <p:ext uri="{BB962C8B-B14F-4D97-AF65-F5344CB8AC3E}">
        <p14:creationId xmlns:p14="http://schemas.microsoft.com/office/powerpoint/2010/main" val="342634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2">
            <a:extLst>
              <a:ext uri="{FF2B5EF4-FFF2-40B4-BE49-F238E27FC236}">
                <a16:creationId xmlns:a16="http://schemas.microsoft.com/office/drawing/2014/main" id="{E8EF1972-B007-2E32-3172-33615188069B}"/>
              </a:ext>
            </a:extLst>
          </p:cNvPr>
          <p:cNvSpPr/>
          <p:nvPr/>
        </p:nvSpPr>
        <p:spPr bwMode="auto">
          <a:xfrm>
            <a:off x="2947019" y="134584"/>
            <a:ext cx="9141547" cy="6635670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5333" tIns="85333" rIns="85333" bIns="8533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167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8B41E14-3C43-B948-D45D-E041C5687AC5}"/>
              </a:ext>
            </a:extLst>
          </p:cNvPr>
          <p:cNvGrpSpPr/>
          <p:nvPr/>
        </p:nvGrpSpPr>
        <p:grpSpPr>
          <a:xfrm>
            <a:off x="8426748" y="316205"/>
            <a:ext cx="3526000" cy="5907240"/>
            <a:chOff x="8426748" y="316205"/>
            <a:chExt cx="3526000" cy="5907240"/>
          </a:xfrm>
        </p:grpSpPr>
        <p:sp>
          <p:nvSpPr>
            <p:cNvPr id="9" name="Google Shape;125;p16">
              <a:extLst>
                <a:ext uri="{FF2B5EF4-FFF2-40B4-BE49-F238E27FC236}">
                  <a16:creationId xmlns:a16="http://schemas.microsoft.com/office/drawing/2014/main" id="{38A050C7-8A99-6066-FA56-4B492A583177}"/>
                </a:ext>
              </a:extLst>
            </p:cNvPr>
            <p:cNvSpPr/>
            <p:nvPr/>
          </p:nvSpPr>
          <p:spPr>
            <a:xfrm>
              <a:off x="8426748" y="316205"/>
              <a:ext cx="3526000" cy="590724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CC6D96-DFB9-5EA2-CC96-566401FF9158}"/>
                </a:ext>
              </a:extLst>
            </p:cNvPr>
            <p:cNvSpPr txBox="1"/>
            <p:nvPr/>
          </p:nvSpPr>
          <p:spPr>
            <a:xfrm>
              <a:off x="8818062" y="326269"/>
              <a:ext cx="2852063" cy="430887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en-US" sz="1600" b="1" i="1" dirty="0" err="1">
                  <a:ea typeface="IBM Plex Sans" charset="0"/>
                  <a:cs typeface="IBM Plex Sans" charset="0"/>
                </a:rPr>
                <a:t>k</a:t>
              </a:r>
              <a:r>
                <a:rPr lang="en-US" sz="1600" b="1" i="1" dirty="0" err="1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ubeflex</a:t>
              </a:r>
              <a:r>
                <a:rPr lang="en-US" sz="1600" b="1" i="1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-system</a:t>
              </a:r>
              <a:r>
                <a:rPr lang="en-US" sz="1600" b="1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 namespace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F4E4907-F0AC-8CF6-C17F-699288965AE2}"/>
                </a:ext>
              </a:extLst>
            </p:cNvPr>
            <p:cNvGrpSpPr/>
            <p:nvPr/>
          </p:nvGrpSpPr>
          <p:grpSpPr>
            <a:xfrm>
              <a:off x="8615540" y="2814280"/>
              <a:ext cx="3144532" cy="1727680"/>
              <a:chOff x="8830662" y="1280471"/>
              <a:chExt cx="2783585" cy="13804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35A4D8-C68C-A8AA-0EA2-059E0A074446}"/>
                  </a:ext>
                </a:extLst>
              </p:cNvPr>
              <p:cNvSpPr/>
              <p:nvPr/>
            </p:nvSpPr>
            <p:spPr bwMode="auto">
              <a:xfrm>
                <a:off x="8830662" y="1280471"/>
                <a:ext cx="2783585" cy="1380451"/>
              </a:xfrm>
              <a:prstGeom prst="rect">
                <a:avLst/>
              </a:prstGeom>
              <a:solidFill>
                <a:srgbClr val="4C545E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F7E2B4-26DC-1053-79DD-5C5CE97FA962}"/>
                  </a:ext>
                </a:extLst>
              </p:cNvPr>
              <p:cNvSpPr txBox="1"/>
              <p:nvPr/>
            </p:nvSpPr>
            <p:spPr>
              <a:xfrm>
                <a:off x="10222454" y="1720921"/>
                <a:ext cx="1203370" cy="4924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IBM Plex Sans Condensed" panose="020B0506050203000203" pitchFamily="34" charset="77"/>
                    <a:ea typeface="IBM Plex Sans" charset="0"/>
                    <a:cs typeface="IBM Plex Sans" charset="0"/>
                  </a:rPr>
                  <a:t>Operator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Condensed" panose="020B0506050203000203" pitchFamily="34" charset="77"/>
                  <a:ea typeface="IBM Plex Sans" charset="0"/>
                  <a:cs typeface="IBM Plex Sans" charset="0"/>
                </a:endParaRPr>
              </a:p>
            </p:txBody>
          </p:sp>
          <p:pic>
            <p:nvPicPr>
              <p:cNvPr id="13" name="Picture 12" descr="A logo of a company&#10;&#10;Description automatically generated with low confidence">
                <a:extLst>
                  <a:ext uri="{FF2B5EF4-FFF2-40B4-BE49-F238E27FC236}">
                    <a16:creationId xmlns:a16="http://schemas.microsoft.com/office/drawing/2014/main" id="{955C642C-C50C-7D68-E731-1D674C2A7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299" y="1537262"/>
                <a:ext cx="1054156" cy="859762"/>
              </a:xfrm>
              <a:prstGeom prst="rect">
                <a:avLst/>
              </a:prstGeom>
              <a:solidFill>
                <a:srgbClr val="4C545E"/>
              </a:solidFill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32D69CF-CBC3-BCC7-8DFA-C2D585E23B95}"/>
                </a:ext>
              </a:extLst>
            </p:cNvPr>
            <p:cNvGrpSpPr/>
            <p:nvPr/>
          </p:nvGrpSpPr>
          <p:grpSpPr>
            <a:xfrm>
              <a:off x="8599011" y="1035001"/>
              <a:ext cx="3144533" cy="1650415"/>
              <a:chOff x="8650187" y="3276666"/>
              <a:chExt cx="3144533" cy="165041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BE9803-9AE2-EDA5-5A3F-B1F536BF7399}"/>
                  </a:ext>
                </a:extLst>
              </p:cNvPr>
              <p:cNvSpPr/>
              <p:nvPr/>
            </p:nvSpPr>
            <p:spPr bwMode="auto">
              <a:xfrm>
                <a:off x="8650187" y="3297944"/>
                <a:ext cx="3144533" cy="162913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pic>
            <p:nvPicPr>
              <p:cNvPr id="17" name="Picture 16" descr="A picture containing graphics, clipart, symbol, design&#10;&#10;Description automatically generated">
                <a:extLst>
                  <a:ext uri="{FF2B5EF4-FFF2-40B4-BE49-F238E27FC236}">
                    <a16:creationId xmlns:a16="http://schemas.microsoft.com/office/drawing/2014/main" id="{4C5E022C-43E0-8979-82E6-8CA5DD8A9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0998" y="3950114"/>
                <a:ext cx="1218194" cy="436882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graphics, font, clipart, symbol&#10;&#10;Description automatically generated">
                <a:extLst>
                  <a:ext uri="{FF2B5EF4-FFF2-40B4-BE49-F238E27FC236}">
                    <a16:creationId xmlns:a16="http://schemas.microsoft.com/office/drawing/2014/main" id="{0EA7F4E0-F9BF-A2C4-91B9-C21D9B9C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5054" y="3950114"/>
                <a:ext cx="1333356" cy="49718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F28510-110A-47A7-35C8-746613C0F652}"/>
                  </a:ext>
                </a:extLst>
              </p:cNvPr>
              <p:cNvSpPr txBox="1"/>
              <p:nvPr/>
            </p:nvSpPr>
            <p:spPr>
              <a:xfrm>
                <a:off x="9616514" y="3276666"/>
                <a:ext cx="1146468" cy="430887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l">
                  <a:spcBef>
                    <a:spcPts val="1100"/>
                  </a:spcBef>
                </a:pPr>
                <a:r>
                  <a:rPr lang="en-US" sz="1600" b="1" dirty="0">
                    <a:ea typeface="IBM Plex Sans" charset="0"/>
                    <a:cs typeface="IBM Plex Sans" charset="0"/>
                  </a:rPr>
                  <a:t>Shared DB</a:t>
                </a:r>
                <a:endParaRPr lang="en-US" sz="1400" b="1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C33774-7B48-4E3A-DF52-E61B42A7880F}"/>
                  </a:ext>
                </a:extLst>
              </p:cNvPr>
              <p:cNvSpPr txBox="1"/>
              <p:nvPr/>
            </p:nvSpPr>
            <p:spPr>
              <a:xfrm>
                <a:off x="9688810" y="3653749"/>
                <a:ext cx="923651" cy="400110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l">
                  <a:spcBef>
                    <a:spcPts val="11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  <a:ea typeface="IBM Plex Sans" charset="0"/>
                    <a:cs typeface="IBM Plex Sans" charset="0"/>
                  </a:rPr>
                  <a:t>Choice of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C00A81-4B21-B263-3C59-E5ED8C00F650}"/>
                  </a:ext>
                </a:extLst>
              </p:cNvPr>
              <p:cNvSpPr txBox="1"/>
              <p:nvPr/>
            </p:nvSpPr>
            <p:spPr>
              <a:xfrm>
                <a:off x="10080618" y="3968500"/>
                <a:ext cx="348172" cy="400110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l">
                  <a:spcBef>
                    <a:spcPts val="11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  <a:ea typeface="IBM Plex Sans" charset="0"/>
                    <a:cs typeface="IBM Plex Sans" charset="0"/>
                  </a:rPr>
                  <a:t>or</a:t>
                </a:r>
              </a:p>
            </p:txBody>
          </p:sp>
        </p:grp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D66265F-8E4B-1DBD-18A0-CA0754E96F0E}"/>
              </a:ext>
            </a:extLst>
          </p:cNvPr>
          <p:cNvSpPr/>
          <p:nvPr/>
        </p:nvSpPr>
        <p:spPr bwMode="auto">
          <a:xfrm>
            <a:off x="4839202" y="2516000"/>
            <a:ext cx="2286000" cy="685800"/>
          </a:xfrm>
          <a:prstGeom prst="roundRect">
            <a:avLst>
              <a:gd name="adj" fmla="val 28489"/>
            </a:avLst>
          </a:prstGeom>
          <a:solidFill>
            <a:schemeClr val="bg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ControlPlane 1 CR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080B9D7-D47A-9EE1-ACBF-8CFCDE8AC23C}"/>
              </a:ext>
            </a:extLst>
          </p:cNvPr>
          <p:cNvCxnSpPr>
            <a:cxnSpLocks/>
            <a:stCxn id="11" idx="1"/>
            <a:endCxn id="36" idx="3"/>
          </p:cNvCxnSpPr>
          <p:nvPr/>
        </p:nvCxnSpPr>
        <p:spPr bwMode="auto">
          <a:xfrm rot="10800000">
            <a:off x="7125202" y="2858900"/>
            <a:ext cx="1490338" cy="81922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711E48C-1EC6-09A1-1E63-0D948712222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9801" y="3441032"/>
            <a:ext cx="787939" cy="355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Picture 102" descr="A blue hexagon with a white wheel&#10;&#10;Description automatically generated with low confidence">
            <a:extLst>
              <a:ext uri="{FF2B5EF4-FFF2-40B4-BE49-F238E27FC236}">
                <a16:creationId xmlns:a16="http://schemas.microsoft.com/office/drawing/2014/main" id="{560B21E3-75A9-E40B-C2B9-9B868A288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99" y="6284815"/>
            <a:ext cx="438601" cy="43860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8717D78-CBF4-F02E-3AAE-40402082DBE1}"/>
              </a:ext>
            </a:extLst>
          </p:cNvPr>
          <p:cNvSpPr txBox="1"/>
          <p:nvPr/>
        </p:nvSpPr>
        <p:spPr>
          <a:xfrm>
            <a:off x="5937103" y="6316393"/>
            <a:ext cx="1822935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b="1" dirty="0">
                <a:solidFill>
                  <a:schemeClr val="accent2"/>
                </a:solidFill>
                <a:ea typeface="IBM Plex Sans" charset="0"/>
                <a:cs typeface="IBM Plex Sans" charset="0"/>
              </a:rPr>
              <a:t>Hosting Cluster</a:t>
            </a:r>
            <a:endParaRPr lang="en-US" b="1" dirty="0">
              <a:solidFill>
                <a:schemeClr val="accent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95F34-FE84-9DDA-C443-643CFA52E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37" y="3485094"/>
            <a:ext cx="1607103" cy="8174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1BCFFB-7FAC-B2EE-71F2-2575E1823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94" y="2607508"/>
            <a:ext cx="1607103" cy="794912"/>
          </a:xfrm>
          <a:prstGeom prst="rect">
            <a:avLst/>
          </a:prstGeom>
        </p:spPr>
      </p:pic>
      <p:pic>
        <p:nvPicPr>
          <p:cNvPr id="26" name="Picture 25" descr="A blue hexagon with white and blue gears&#10;&#10;Description automatically generated with medium confidence">
            <a:extLst>
              <a:ext uri="{FF2B5EF4-FFF2-40B4-BE49-F238E27FC236}">
                <a16:creationId xmlns:a16="http://schemas.microsoft.com/office/drawing/2014/main" id="{DF9355B9-2364-2E6C-2EE6-42FDBCD89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58" y="3045936"/>
            <a:ext cx="812800" cy="7874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F30CA-0644-336F-71BC-23DD2EBB3C6E}"/>
              </a:ext>
            </a:extLst>
          </p:cNvPr>
          <p:cNvCxnSpPr>
            <a:cxnSpLocks/>
            <a:endCxn id="52" idx="1"/>
          </p:cNvCxnSpPr>
          <p:nvPr/>
        </p:nvCxnSpPr>
        <p:spPr bwMode="auto">
          <a:xfrm flipV="1">
            <a:off x="2259813" y="1083479"/>
            <a:ext cx="1428516" cy="213086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5A7C166-734C-7941-0579-A500BACE1E9E}"/>
              </a:ext>
            </a:extLst>
          </p:cNvPr>
          <p:cNvGrpSpPr/>
          <p:nvPr/>
        </p:nvGrpSpPr>
        <p:grpSpPr>
          <a:xfrm>
            <a:off x="3688329" y="313717"/>
            <a:ext cx="4282390" cy="2035614"/>
            <a:chOff x="3728997" y="1129897"/>
            <a:chExt cx="4282390" cy="2035614"/>
          </a:xfrm>
        </p:grpSpPr>
        <p:sp>
          <p:nvSpPr>
            <p:cNvPr id="3" name="Google Shape;125;p16">
              <a:extLst>
                <a:ext uri="{FF2B5EF4-FFF2-40B4-BE49-F238E27FC236}">
                  <a16:creationId xmlns:a16="http://schemas.microsoft.com/office/drawing/2014/main" id="{7D545F7A-AE63-B0F1-E27E-85A68C251DE7}"/>
                </a:ext>
              </a:extLst>
            </p:cNvPr>
            <p:cNvSpPr/>
            <p:nvPr/>
          </p:nvSpPr>
          <p:spPr>
            <a:xfrm>
              <a:off x="3970974" y="1129897"/>
              <a:ext cx="3977788" cy="2035614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Condensed" panose="020B0506050203000203" pitchFamily="34" charset="77"/>
                  <a:ea typeface="+mn-ea"/>
                  <a:cs typeface="+mn-cs"/>
                </a:rPr>
                <a:t>Control Plane 1 Namespace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" sz="1200" b="1" dirty="0">
                <a:solidFill>
                  <a:srgbClr val="000000"/>
                </a:solidFill>
                <a:latin typeface="IBM Plex Sans Condensed" panose="020B0506050203000203" pitchFamily="34" charset="7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" b="1" dirty="0">
                <a:solidFill>
                  <a:srgbClr val="000000"/>
                </a:solidFill>
                <a:latin typeface="IBM Plex Sans Condensed" panose="020B0506050203000203" pitchFamily="34" charset="7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Condensed" panose="020B0506050203000203" pitchFamily="34" charset="77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dirty="0">
                <a:solidFill>
                  <a:srgbClr val="000000"/>
                </a:solidFill>
                <a:latin typeface="IBM Plex Sans Ligh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dirty="0">
                <a:solidFill>
                  <a:srgbClr val="000000"/>
                </a:solidFill>
                <a:latin typeface="IBM Plex Sans Ligh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DA4D24A-0DFC-25F9-8DA0-49AAE9F0414C}"/>
                </a:ext>
              </a:extLst>
            </p:cNvPr>
            <p:cNvSpPr txBox="1"/>
            <p:nvPr/>
          </p:nvSpPr>
          <p:spPr>
            <a:xfrm>
              <a:off x="7175902" y="1563216"/>
              <a:ext cx="835485" cy="346249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en-US" sz="1050" b="1" dirty="0">
                  <a:ea typeface="IBM Plex Sans" charset="0"/>
                  <a:cs typeface="IBM Plex Sans" charset="0"/>
                </a:rPr>
                <a:t>Shared</a:t>
              </a:r>
              <a:r>
                <a:rPr lang="en-US" sz="1050" b="1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 DB</a:t>
              </a:r>
            </a:p>
          </p:txBody>
        </p:sp>
        <p:pic>
          <p:nvPicPr>
            <p:cNvPr id="35" name="Picture 34" descr="A blue hexagon with white and blue gears&#10;&#10;Description automatically generated with medium confidence">
              <a:extLst>
                <a:ext uri="{FF2B5EF4-FFF2-40B4-BE49-F238E27FC236}">
                  <a16:creationId xmlns:a16="http://schemas.microsoft.com/office/drawing/2014/main" id="{6E137423-CE9B-2606-EA68-9D2B7D18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23" y="1532293"/>
              <a:ext cx="755117" cy="731520"/>
            </a:xfrm>
            <a:prstGeom prst="rect">
              <a:avLst/>
            </a:prstGeom>
          </p:spPr>
        </p:pic>
        <p:pic>
          <p:nvPicPr>
            <p:cNvPr id="40" name="Picture 39" descr="A blue hexagon with white and blue gears&#10;&#10;Description automatically generated with medium confidence">
              <a:extLst>
                <a:ext uri="{FF2B5EF4-FFF2-40B4-BE49-F238E27FC236}">
                  <a16:creationId xmlns:a16="http://schemas.microsoft.com/office/drawing/2014/main" id="{BFBF1FC8-A2C5-9F59-6F7C-D1B8CAAC4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525" y="2385806"/>
              <a:ext cx="755118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399D1A0-204C-B244-57DF-94F6F478A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8997" y="1533899"/>
              <a:ext cx="755117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F6D8943-0464-465F-4DB8-07D445073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38833" y="2389565"/>
              <a:ext cx="755118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96FB7ED-EC5D-74C0-FBA2-E2B2C414F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99799" y="1527061"/>
              <a:ext cx="770662" cy="746579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514C923-400B-6D05-D183-2522BAA814B9}"/>
                </a:ext>
              </a:extLst>
            </p:cNvPr>
            <p:cNvCxnSpPr>
              <a:stCxn id="52" idx="3"/>
              <a:endCxn id="60" idx="1"/>
            </p:cNvCxnSpPr>
            <p:nvPr/>
          </p:nvCxnSpPr>
          <p:spPr bwMode="auto">
            <a:xfrm>
              <a:off x="4484114" y="1899659"/>
              <a:ext cx="815685" cy="69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38BD46B-29E2-C473-DE61-9E37C672D3FC}"/>
                </a:ext>
              </a:extLst>
            </p:cNvPr>
            <p:cNvCxnSpPr>
              <a:stCxn id="60" idx="3"/>
              <a:endCxn id="35" idx="1"/>
            </p:cNvCxnSpPr>
            <p:nvPr/>
          </p:nvCxnSpPr>
          <p:spPr bwMode="auto">
            <a:xfrm flipV="1">
              <a:off x="6070461" y="1898053"/>
              <a:ext cx="448562" cy="2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7951BDE-82E3-768D-DF4B-6785D0C62143}"/>
                </a:ext>
              </a:extLst>
            </p:cNvPr>
            <p:cNvCxnSpPr/>
            <p:nvPr/>
          </p:nvCxnSpPr>
          <p:spPr bwMode="auto">
            <a:xfrm flipV="1">
              <a:off x="6478404" y="2223516"/>
              <a:ext cx="209239" cy="2020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BC85F-8B74-987A-3C53-698AF01AADF4}"/>
                </a:ext>
              </a:extLst>
            </p:cNvPr>
            <p:cNvSpPr txBox="1"/>
            <p:nvPr/>
          </p:nvSpPr>
          <p:spPr>
            <a:xfrm>
              <a:off x="4357215" y="2186681"/>
              <a:ext cx="840295" cy="346249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en-US" sz="1050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kubeconfig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67A437C-1787-D2D2-6D92-BF33847723AF}"/>
              </a:ext>
            </a:extLst>
          </p:cNvPr>
          <p:cNvGrpSpPr/>
          <p:nvPr/>
        </p:nvGrpSpPr>
        <p:grpSpPr>
          <a:xfrm>
            <a:off x="3759361" y="4187831"/>
            <a:ext cx="4332113" cy="2035614"/>
            <a:chOff x="3776613" y="4187831"/>
            <a:chExt cx="4332113" cy="2035614"/>
          </a:xfrm>
        </p:grpSpPr>
        <p:sp>
          <p:nvSpPr>
            <p:cNvPr id="77" name="Google Shape;125;p16">
              <a:extLst>
                <a:ext uri="{FF2B5EF4-FFF2-40B4-BE49-F238E27FC236}">
                  <a16:creationId xmlns:a16="http://schemas.microsoft.com/office/drawing/2014/main" id="{2BAE8426-0180-209B-58C8-DF5B8A6FF7F3}"/>
                </a:ext>
              </a:extLst>
            </p:cNvPr>
            <p:cNvSpPr/>
            <p:nvPr/>
          </p:nvSpPr>
          <p:spPr>
            <a:xfrm>
              <a:off x="4018590" y="4187831"/>
              <a:ext cx="3977788" cy="2035614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Condensed" panose="020B0506050203000203" pitchFamily="34" charset="77"/>
                  <a:ea typeface="+mn-ea"/>
                  <a:cs typeface="+mn-cs"/>
                </a:rPr>
                <a:t>Control Plane </a:t>
              </a:r>
              <a:r>
                <a:rPr lang="en" sz="1200" b="1" dirty="0">
                  <a:solidFill>
                    <a:srgbClr val="000000"/>
                  </a:solidFill>
                  <a:latin typeface="IBM Plex Sans Condensed" panose="020B0506050203000203" pitchFamily="34" charset="77"/>
                </a:rPr>
                <a:t>2</a:t>
              </a:r>
              <a:r>
                <a:rPr kumimoji="0" lang="e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Condensed" panose="020B0506050203000203" pitchFamily="34" charset="77"/>
                  <a:ea typeface="+mn-ea"/>
                  <a:cs typeface="+mn-cs"/>
                </a:rPr>
                <a:t> Namespace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" sz="1200" b="1" dirty="0">
                <a:solidFill>
                  <a:srgbClr val="000000"/>
                </a:solidFill>
                <a:latin typeface="IBM Plex Sans Condensed" panose="020B0506050203000203" pitchFamily="34" charset="7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" b="1" dirty="0">
                <a:solidFill>
                  <a:srgbClr val="000000"/>
                </a:solidFill>
                <a:latin typeface="IBM Plex Sans Condensed" panose="020B0506050203000203" pitchFamily="34" charset="7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Condensed" panose="020B0506050203000203" pitchFamily="34" charset="77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dirty="0">
                <a:solidFill>
                  <a:srgbClr val="000000"/>
                </a:solidFill>
                <a:latin typeface="IBM Plex Sans Ligh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dirty="0">
                <a:solidFill>
                  <a:srgbClr val="000000"/>
                </a:solidFill>
                <a:latin typeface="IBM Plex Sans Ligh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pic>
          <p:nvPicPr>
            <p:cNvPr id="80" name="Picture 79" descr="A blue hexagon with white and blue gears&#10;&#10;Description automatically generated with medium confidence">
              <a:extLst>
                <a:ext uri="{FF2B5EF4-FFF2-40B4-BE49-F238E27FC236}">
                  <a16:creationId xmlns:a16="http://schemas.microsoft.com/office/drawing/2014/main" id="{93DA9E2D-8421-4075-D2D4-89A24A24D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39" y="4590227"/>
              <a:ext cx="755117" cy="731520"/>
            </a:xfrm>
            <a:prstGeom prst="rect">
              <a:avLst/>
            </a:prstGeom>
          </p:spPr>
        </p:pic>
        <p:pic>
          <p:nvPicPr>
            <p:cNvPr id="81" name="Picture 80" descr="A blue hexagon with white and blue gears&#10;&#10;Description automatically generated with medium confidence">
              <a:extLst>
                <a:ext uri="{FF2B5EF4-FFF2-40B4-BE49-F238E27FC236}">
                  <a16:creationId xmlns:a16="http://schemas.microsoft.com/office/drawing/2014/main" id="{3C624560-19AD-B333-984B-6DEE345FA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1" y="5443740"/>
              <a:ext cx="755118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90BDFB5-CAEF-40FD-76A8-ED5B9BC67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76613" y="4591833"/>
              <a:ext cx="755117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64FD047-8A09-03DB-E3B1-B8BA7269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86449" y="5447499"/>
              <a:ext cx="755118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F3AB9E0-9707-284B-885C-288B3DC1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47415" y="4584995"/>
              <a:ext cx="770662" cy="746579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FFB86DD-66F8-493A-602C-F45B014C7985}"/>
                </a:ext>
              </a:extLst>
            </p:cNvPr>
            <p:cNvCxnSpPr>
              <a:stCxn id="82" idx="3"/>
              <a:endCxn id="85" idx="1"/>
            </p:cNvCxnSpPr>
            <p:nvPr/>
          </p:nvCxnSpPr>
          <p:spPr bwMode="auto">
            <a:xfrm>
              <a:off x="4531730" y="4957593"/>
              <a:ext cx="815685" cy="69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7C99A9F-27C0-EB7D-B17D-E3C65B013A8E}"/>
                </a:ext>
              </a:extLst>
            </p:cNvPr>
            <p:cNvCxnSpPr>
              <a:stCxn id="85" idx="3"/>
              <a:endCxn id="80" idx="1"/>
            </p:cNvCxnSpPr>
            <p:nvPr/>
          </p:nvCxnSpPr>
          <p:spPr bwMode="auto">
            <a:xfrm flipV="1">
              <a:off x="6118077" y="4955987"/>
              <a:ext cx="448562" cy="2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3403905-CEEE-B836-0951-08359C89CB30}"/>
                </a:ext>
              </a:extLst>
            </p:cNvPr>
            <p:cNvCxnSpPr/>
            <p:nvPr/>
          </p:nvCxnSpPr>
          <p:spPr bwMode="auto">
            <a:xfrm flipV="1">
              <a:off x="6526020" y="5281450"/>
              <a:ext cx="209239" cy="2020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4E5EC6E-7DAB-2B02-B9F2-D3A7E51205F3}"/>
                </a:ext>
              </a:extLst>
            </p:cNvPr>
            <p:cNvSpPr txBox="1"/>
            <p:nvPr/>
          </p:nvSpPr>
          <p:spPr>
            <a:xfrm>
              <a:off x="4404831" y="5244615"/>
              <a:ext cx="840295" cy="346249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en-US" sz="1050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kubeconfig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7BE70A6-F02C-DE76-0FE2-DF441076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1736" y="5416735"/>
              <a:ext cx="755117" cy="731520"/>
            </a:xfrm>
            <a:prstGeom prst="rect">
              <a:avLst/>
            </a:prstGeom>
          </p:spPr>
        </p:pic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0E2D3CB-DEB2-B030-9A54-EF86318D08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40346" y="5272383"/>
              <a:ext cx="186424" cy="2207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88BEAB-D193-9BD0-CE36-66BB935ABFC3}"/>
                </a:ext>
              </a:extLst>
            </p:cNvPr>
            <p:cNvSpPr txBox="1"/>
            <p:nvPr/>
          </p:nvSpPr>
          <p:spPr>
            <a:xfrm>
              <a:off x="7236256" y="5041836"/>
              <a:ext cx="872470" cy="507831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en-US" sz="1050" b="1" dirty="0">
                  <a:ea typeface="IBM Plex Sans" charset="0"/>
                  <a:cs typeface="IBM Plex Sans" charset="0"/>
                </a:rPr>
                <a:t>Dedicated</a:t>
              </a:r>
              <a:r>
                <a:rPr lang="en-US" sz="1050" b="1" dirty="0">
                  <a:solidFill>
                    <a:schemeClr val="tx1"/>
                  </a:solidFill>
                  <a:latin typeface="+mn-lt"/>
                  <a:ea typeface="IBM Plex Sans" charset="0"/>
                  <a:cs typeface="IBM Plex Sans" charset="0"/>
                </a:rPr>
                <a:t> DB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F5D82A6-900A-3421-9FB4-33B0AC7D7ABB}"/>
              </a:ext>
            </a:extLst>
          </p:cNvPr>
          <p:cNvCxnSpPr>
            <a:cxnSpLocks/>
          </p:cNvCxnSpPr>
          <p:nvPr/>
        </p:nvCxnSpPr>
        <p:spPr bwMode="auto">
          <a:xfrm>
            <a:off x="2293879" y="3618341"/>
            <a:ext cx="1482734" cy="142349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2E59375-86B1-A5B4-518A-EF964B1420E3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 bwMode="auto">
          <a:xfrm>
            <a:off x="7233472" y="1081873"/>
            <a:ext cx="1365539" cy="788975"/>
          </a:xfrm>
          <a:prstGeom prst="bentConnector3">
            <a:avLst>
              <a:gd name="adj1" fmla="val 62961"/>
            </a:avLst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00E38F33-3B9C-01F9-5009-62DF7A2C3909}"/>
              </a:ext>
            </a:extLst>
          </p:cNvPr>
          <p:cNvSpPr/>
          <p:nvPr/>
        </p:nvSpPr>
        <p:spPr bwMode="auto">
          <a:xfrm>
            <a:off x="4832215" y="3340705"/>
            <a:ext cx="2286000" cy="685800"/>
          </a:xfrm>
          <a:prstGeom prst="roundRect">
            <a:avLst>
              <a:gd name="adj" fmla="val 28489"/>
            </a:avLst>
          </a:prstGeom>
          <a:solidFill>
            <a:schemeClr val="bg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ControlPlane </a:t>
            </a:r>
            <a:r>
              <a:rPr lang="en-US" sz="1400" b="1" dirty="0">
                <a:solidFill>
                  <a:schemeClr val="tx1"/>
                </a:solidFill>
              </a:rPr>
              <a:t>2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CR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0BCC4A74-5A25-5715-9484-68CE0CDE7BA2}"/>
              </a:ext>
            </a:extLst>
          </p:cNvPr>
          <p:cNvCxnSpPr>
            <a:cxnSpLocks/>
            <a:stCxn id="11" idx="1"/>
            <a:endCxn id="107" idx="3"/>
          </p:cNvCxnSpPr>
          <p:nvPr/>
        </p:nvCxnSpPr>
        <p:spPr bwMode="auto">
          <a:xfrm rot="10800000" flipV="1">
            <a:off x="7118216" y="3678119"/>
            <a:ext cx="1497325" cy="548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0B9DC072-012F-A37E-364F-94F2060CDC5C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 bwMode="auto">
          <a:xfrm rot="10800000">
            <a:off x="7908094" y="1331524"/>
            <a:ext cx="707446" cy="2346596"/>
          </a:xfrm>
          <a:prstGeom prst="bentConnector3">
            <a:avLst>
              <a:gd name="adj1" fmla="val 83356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AA5A43D4-6A8B-C3F0-1D88-66708A92797A}"/>
              </a:ext>
            </a:extLst>
          </p:cNvPr>
          <p:cNvCxnSpPr>
            <a:cxnSpLocks/>
            <a:stCxn id="11" idx="1"/>
            <a:endCxn id="92" idx="3"/>
          </p:cNvCxnSpPr>
          <p:nvPr/>
        </p:nvCxnSpPr>
        <p:spPr bwMode="auto">
          <a:xfrm rot="10800000" flipV="1">
            <a:off x="8091474" y="3678120"/>
            <a:ext cx="524066" cy="1617632"/>
          </a:xfrm>
          <a:prstGeom prst="bentConnector3">
            <a:avLst>
              <a:gd name="adj1" fmla="val 65009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7B25439-13BC-66B2-EB8A-4B80B507B456}"/>
              </a:ext>
            </a:extLst>
          </p:cNvPr>
          <p:cNvSpPr txBox="1"/>
          <p:nvPr/>
        </p:nvSpPr>
        <p:spPr>
          <a:xfrm>
            <a:off x="2236131" y="3139270"/>
            <a:ext cx="562975" cy="346249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050" dirty="0">
                <a:ea typeface="IBM Plex Sans" charset="0"/>
                <a:cs typeface="IBM Plex Sans" charset="0"/>
              </a:rPr>
              <a:t>c</a:t>
            </a:r>
            <a:r>
              <a:rPr lang="en-US" sz="105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reate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8A36479-8F04-F943-8DE1-9A27C086CB58}"/>
              </a:ext>
            </a:extLst>
          </p:cNvPr>
          <p:cNvSpPr txBox="1"/>
          <p:nvPr/>
        </p:nvSpPr>
        <p:spPr>
          <a:xfrm>
            <a:off x="2301279" y="3378650"/>
            <a:ext cx="369012" cy="346249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050" dirty="0" err="1">
                <a:ea typeface="IBM Plex Sans" charset="0"/>
                <a:cs typeface="IBM Plex Sans" charset="0"/>
              </a:rPr>
              <a:t>init</a:t>
            </a:r>
            <a:endParaRPr lang="en-US" sz="105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DBB0D86-EF3E-9256-DB83-73EF21327839}"/>
              </a:ext>
            </a:extLst>
          </p:cNvPr>
          <p:cNvSpPr txBox="1"/>
          <p:nvPr/>
        </p:nvSpPr>
        <p:spPr>
          <a:xfrm rot="18389380">
            <a:off x="2025428" y="1867140"/>
            <a:ext cx="1487908" cy="369332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200" dirty="0">
                <a:ea typeface="IBM Plex Sans" charset="0"/>
                <a:cs typeface="IBM Plex Sans" charset="0"/>
              </a:rPr>
              <a:t>k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ubectl commands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2533FD7-7D72-AC79-D01C-492A00E1974F}"/>
              </a:ext>
            </a:extLst>
          </p:cNvPr>
          <p:cNvSpPr txBox="1"/>
          <p:nvPr/>
        </p:nvSpPr>
        <p:spPr>
          <a:xfrm rot="2802887">
            <a:off x="2175878" y="4361000"/>
            <a:ext cx="1487908" cy="369332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200" dirty="0">
                <a:ea typeface="IBM Plex Sans" charset="0"/>
                <a:cs typeface="IBM Plex Sans" charset="0"/>
              </a:rPr>
              <a:t>k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ubectl commands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8ADF96-EB15-C68C-9BDA-FFE04E1C4621}"/>
              </a:ext>
            </a:extLst>
          </p:cNvPr>
          <p:cNvSpPr txBox="1"/>
          <p:nvPr/>
        </p:nvSpPr>
        <p:spPr>
          <a:xfrm>
            <a:off x="86627" y="38501"/>
            <a:ext cx="2577769" cy="11695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IBM Plex Sans" charset="0"/>
                <a:cs typeface="IBM Plex Sans" charset="0"/>
              </a:rPr>
              <a:t>KubeFlex Architecture</a:t>
            </a:r>
          </a:p>
        </p:txBody>
      </p:sp>
    </p:spTree>
    <p:extLst>
      <p:ext uri="{BB962C8B-B14F-4D97-AF65-F5344CB8AC3E}">
        <p14:creationId xmlns:p14="http://schemas.microsoft.com/office/powerpoint/2010/main" val="9602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7" grpId="0" animBg="1"/>
      <p:bldP spid="126" grpId="0"/>
      <p:bldP spid="127" grpId="0"/>
      <p:bldP spid="129" grpId="0"/>
      <p:bldP spid="1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EC5B7-2657-6856-0A12-FE963D8C81AB}"/>
              </a:ext>
            </a:extLst>
          </p:cNvPr>
          <p:cNvSpPr/>
          <p:nvPr/>
        </p:nvSpPr>
        <p:spPr>
          <a:xfrm>
            <a:off x="4229762" y="1839683"/>
            <a:ext cx="7663543" cy="4022731"/>
          </a:xfrm>
          <a:prstGeom prst="roundRect">
            <a:avLst>
              <a:gd name="adj" fmla="val 461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28CFAB-53BA-08EF-1F21-82A945697DDC}"/>
              </a:ext>
            </a:extLst>
          </p:cNvPr>
          <p:cNvSpPr/>
          <p:nvPr/>
        </p:nvSpPr>
        <p:spPr>
          <a:xfrm>
            <a:off x="4443637" y="2142787"/>
            <a:ext cx="5281477" cy="1086040"/>
          </a:xfrm>
          <a:prstGeom prst="roundRect">
            <a:avLst>
              <a:gd name="adj" fmla="val 4077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ControlPlane 1 Namespace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F60E9-5686-E067-12D3-4034D300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146464"/>
            <a:ext cx="10515600" cy="829691"/>
          </a:xfrm>
        </p:spPr>
        <p:txBody>
          <a:bodyPr/>
          <a:lstStyle/>
          <a:p>
            <a:r>
              <a:rPr lang="en-US" dirty="0"/>
              <a:t>Post-Create Hooks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3A94EF8-B363-7701-4447-16C189798251}"/>
              </a:ext>
            </a:extLst>
          </p:cNvPr>
          <p:cNvSpPr/>
          <p:nvPr/>
        </p:nvSpPr>
        <p:spPr>
          <a:xfrm>
            <a:off x="4701435" y="2203822"/>
            <a:ext cx="1202635" cy="944217"/>
          </a:xfrm>
          <a:prstGeom prst="roundRect">
            <a:avLst/>
          </a:prstGeom>
          <a:solidFill>
            <a:srgbClr val="F8F6E5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 1</a:t>
            </a:r>
          </a:p>
          <a:p>
            <a:pPr algn="ctr"/>
            <a:r>
              <a:rPr lang="en-US" dirty="0"/>
              <a:t>(k8s)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064F4-5529-5999-0678-4D1FA2F99F3C}"/>
              </a:ext>
            </a:extLst>
          </p:cNvPr>
          <p:cNvSpPr txBox="1"/>
          <p:nvPr/>
        </p:nvSpPr>
        <p:spPr>
          <a:xfrm>
            <a:off x="78165" y="1280492"/>
            <a:ext cx="4044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Post-Create Hooks allow users to start controllers connected to control planes, apply CRDs or other templates, or run commands against that space as Jobs (e.g., </a:t>
            </a:r>
            <a:r>
              <a:rPr lang="en-US" dirty="0" err="1"/>
              <a:t>clusteradm</a:t>
            </a:r>
            <a:r>
              <a:rPr lang="en-US" dirty="0"/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8CAC99-C235-7BFB-1CDE-104C8DDB4BFA}"/>
              </a:ext>
            </a:extLst>
          </p:cNvPr>
          <p:cNvSpPr/>
          <p:nvPr/>
        </p:nvSpPr>
        <p:spPr>
          <a:xfrm>
            <a:off x="10125625" y="3564596"/>
            <a:ext cx="1425720" cy="944217"/>
          </a:xfrm>
          <a:prstGeom prst="roundRect">
            <a:avLst/>
          </a:prstGeom>
          <a:solidFill>
            <a:srgbClr val="FFF2CC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KubeFlex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7E5E8-B844-F9FB-8034-C07497183AD1}"/>
              </a:ext>
            </a:extLst>
          </p:cNvPr>
          <p:cNvSpPr txBox="1"/>
          <p:nvPr/>
        </p:nvSpPr>
        <p:spPr>
          <a:xfrm>
            <a:off x="9977777" y="5412685"/>
            <a:ext cx="172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Hosting Cluster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57463A-8CD0-7DF7-3007-BFE36B9F535E}"/>
              </a:ext>
            </a:extLst>
          </p:cNvPr>
          <p:cNvSpPr/>
          <p:nvPr/>
        </p:nvSpPr>
        <p:spPr>
          <a:xfrm>
            <a:off x="4443636" y="4028653"/>
            <a:ext cx="5281477" cy="1086040"/>
          </a:xfrm>
          <a:prstGeom prst="roundRect">
            <a:avLst>
              <a:gd name="adj" fmla="val 4077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/>
              <a:t>               ControlPlane 2 Namespace.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E4C3B0-BAE3-8147-CFD7-C2F1C1DDC641}"/>
              </a:ext>
            </a:extLst>
          </p:cNvPr>
          <p:cNvSpPr/>
          <p:nvPr/>
        </p:nvSpPr>
        <p:spPr>
          <a:xfrm>
            <a:off x="4572000" y="4092355"/>
            <a:ext cx="1743342" cy="944217"/>
          </a:xfrm>
          <a:prstGeom prst="roundRect">
            <a:avLst/>
          </a:prstGeom>
          <a:solidFill>
            <a:srgbClr val="F8F6E5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 2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vcluster</a:t>
            </a:r>
            <a:r>
              <a:rPr lang="en-US" dirty="0"/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31C025-5DFC-07F3-CEA2-806F7AA08D4B}"/>
              </a:ext>
            </a:extLst>
          </p:cNvPr>
          <p:cNvSpPr/>
          <p:nvPr/>
        </p:nvSpPr>
        <p:spPr>
          <a:xfrm>
            <a:off x="6711299" y="2446089"/>
            <a:ext cx="1350234" cy="742207"/>
          </a:xfrm>
          <a:prstGeom prst="roundRect">
            <a:avLst/>
          </a:prstGeom>
          <a:solidFill>
            <a:srgbClr val="E6F8F7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KubeStellar</a:t>
            </a:r>
            <a:r>
              <a:rPr lang="en-US" sz="1200" dirty="0"/>
              <a:t> Controller Manager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27E68-6964-7508-CE50-7CA041F559AD}"/>
              </a:ext>
            </a:extLst>
          </p:cNvPr>
          <p:cNvCxnSpPr>
            <a:stCxn id="13" idx="1"/>
            <a:endCxn id="8" idx="3"/>
          </p:cNvCxnSpPr>
          <p:nvPr/>
        </p:nvCxnSpPr>
        <p:spPr>
          <a:xfrm flipH="1" flipV="1">
            <a:off x="5904070" y="2675931"/>
            <a:ext cx="807229" cy="14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3AB00E-C8C4-7340-39B1-3468A2833D44}"/>
              </a:ext>
            </a:extLst>
          </p:cNvPr>
          <p:cNvSpPr/>
          <p:nvPr/>
        </p:nvSpPr>
        <p:spPr>
          <a:xfrm>
            <a:off x="7084374" y="4346848"/>
            <a:ext cx="1350234" cy="742207"/>
          </a:xfrm>
          <a:prstGeom prst="roundRect">
            <a:avLst/>
          </a:prstGeom>
          <a:solidFill>
            <a:srgbClr val="E6F8F7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Job</a:t>
            </a:r>
            <a:br>
              <a:rPr lang="en-US" sz="1200" dirty="0"/>
            </a:br>
            <a:r>
              <a:rPr lang="en-US" sz="1200" dirty="0" err="1"/>
              <a:t>clusteradm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27F026-77F0-CB86-D416-53F88E5B358A}"/>
              </a:ext>
            </a:extLst>
          </p:cNvPr>
          <p:cNvCxnSpPr>
            <a:stCxn id="16" idx="1"/>
            <a:endCxn id="11" idx="3"/>
          </p:cNvCxnSpPr>
          <p:nvPr/>
        </p:nvCxnSpPr>
        <p:spPr>
          <a:xfrm flipH="1" flipV="1">
            <a:off x="6315342" y="4564464"/>
            <a:ext cx="769032" cy="1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885A62-79A6-AD10-E5B4-00DADB209D4D}"/>
              </a:ext>
            </a:extLst>
          </p:cNvPr>
          <p:cNvSpPr txBox="1"/>
          <p:nvPr/>
        </p:nvSpPr>
        <p:spPr>
          <a:xfrm>
            <a:off x="78165" y="3031485"/>
            <a:ext cx="3966494" cy="1754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Example: Bringing up  </a:t>
            </a:r>
            <a:r>
              <a:rPr lang="en-US" dirty="0" err="1"/>
              <a:t>KubeStellar</a:t>
            </a:r>
            <a:r>
              <a:rPr lang="en-US" dirty="0"/>
              <a:t> WDS and OCM spaces:</a:t>
            </a:r>
          </a:p>
          <a:p>
            <a:endParaRPr lang="en-US" dirty="0"/>
          </a:p>
          <a:p>
            <a:r>
              <a:rPr lang="en-US" b="1" dirty="0" err="1"/>
              <a:t>kflex</a:t>
            </a:r>
            <a:r>
              <a:rPr lang="en-US" b="1" dirty="0"/>
              <a:t> create wds1 –t k8s –p </a:t>
            </a:r>
            <a:r>
              <a:rPr lang="en-US" b="1" dirty="0" err="1"/>
              <a:t>kubestellar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kflex</a:t>
            </a:r>
            <a:r>
              <a:rPr lang="en-US" b="1" dirty="0"/>
              <a:t> create ocm1 –t </a:t>
            </a:r>
            <a:r>
              <a:rPr lang="en-US" b="1" dirty="0" err="1"/>
              <a:t>vcluster</a:t>
            </a:r>
            <a:r>
              <a:rPr lang="en-US" b="1" dirty="0"/>
              <a:t> –p </a:t>
            </a:r>
            <a:r>
              <a:rPr lang="en-US" b="1" dirty="0" err="1"/>
              <a:t>ocm</a:t>
            </a:r>
            <a:r>
              <a:rPr lang="en-US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9DCE7C-67CE-C892-0135-11C21EB4B8E3}"/>
              </a:ext>
            </a:extLst>
          </p:cNvPr>
          <p:cNvSpPr txBox="1"/>
          <p:nvPr/>
        </p:nvSpPr>
        <p:spPr>
          <a:xfrm>
            <a:off x="189744" y="5326541"/>
            <a:ext cx="35501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–p </a:t>
            </a:r>
            <a:r>
              <a:rPr lang="en-US" sz="1600" i="1" dirty="0" err="1"/>
              <a:t>kubestellar</a:t>
            </a:r>
            <a:r>
              <a:rPr lang="en-US" sz="1600" i="1" dirty="0"/>
              <a:t> : starts the </a:t>
            </a:r>
            <a:r>
              <a:rPr lang="en-US" sz="1600" i="1" dirty="0" err="1"/>
              <a:t>KubeStellar</a:t>
            </a:r>
            <a:r>
              <a:rPr lang="en-US" sz="1600" i="1" dirty="0"/>
              <a:t> controller Manager connected to space1</a:t>
            </a:r>
          </a:p>
          <a:p>
            <a:endParaRPr lang="en-US" sz="1600" i="1" dirty="0"/>
          </a:p>
          <a:p>
            <a:r>
              <a:rPr lang="en-US" sz="1600" i="1" dirty="0"/>
              <a:t>-p </a:t>
            </a:r>
            <a:r>
              <a:rPr lang="en-US" sz="1600" i="1" dirty="0" err="1"/>
              <a:t>ocm</a:t>
            </a:r>
            <a:r>
              <a:rPr lang="en-US" sz="1600" i="1" dirty="0"/>
              <a:t> : runs a job that runs </a:t>
            </a:r>
            <a:r>
              <a:rPr lang="en-US" sz="1600" i="1" dirty="0" err="1"/>
              <a:t>clusteradm</a:t>
            </a:r>
            <a:r>
              <a:rPr lang="en-US" sz="1600" i="1" dirty="0"/>
              <a:t> vs. space2 </a:t>
            </a:r>
            <a:r>
              <a:rPr lang="en-US" sz="1600" i="1" dirty="0" err="1"/>
              <a:t>vcluster</a:t>
            </a:r>
            <a:endParaRPr lang="en-US" sz="1600" i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D3FA27-519A-BB7E-6A28-31B5C79CF4B3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5443671" y="3188296"/>
            <a:ext cx="1942745" cy="90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3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752A-084E-F72A-3952-B2F453A1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2C98D-4B22-9D56-9210-4517F7F0F0D6}"/>
              </a:ext>
            </a:extLst>
          </p:cNvPr>
          <p:cNvSpPr txBox="1"/>
          <p:nvPr/>
        </p:nvSpPr>
        <p:spPr>
          <a:xfrm>
            <a:off x="1650670" y="2030681"/>
            <a:ext cx="287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Placeholder: KubeFlex Demo</a:t>
            </a:r>
          </a:p>
        </p:txBody>
      </p:sp>
    </p:spTree>
    <p:extLst>
      <p:ext uri="{BB962C8B-B14F-4D97-AF65-F5344CB8AC3E}">
        <p14:creationId xmlns:p14="http://schemas.microsoft.com/office/powerpoint/2010/main" val="39824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B124-1F2B-EF9D-1A24-D48A0576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2805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We need your help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1F0AA-569B-9841-B809-99324500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3" y="929079"/>
            <a:ext cx="11719288" cy="5407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591C-AF0B-F48A-FDB2-0CF34CC7B184}"/>
              </a:ext>
            </a:extLst>
          </p:cNvPr>
          <p:cNvSpPr txBox="1"/>
          <p:nvPr/>
        </p:nvSpPr>
        <p:spPr>
          <a:xfrm>
            <a:off x="5774266" y="308001"/>
            <a:ext cx="292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KubeFlex Help Wanted Issues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F53BB-D8FB-C8AA-9145-7BAF13FEAB0C}"/>
              </a:ext>
            </a:extLst>
          </p:cNvPr>
          <p:cNvSpPr/>
          <p:nvPr/>
        </p:nvSpPr>
        <p:spPr>
          <a:xfrm>
            <a:off x="161363" y="2023533"/>
            <a:ext cx="11785104" cy="626534"/>
          </a:xfrm>
          <a:prstGeom prst="rect">
            <a:avLst/>
          </a:prstGeom>
          <a:solidFill>
            <a:schemeClr val="accent1">
              <a:alpha val="5375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972E5-3A42-56E1-B4D2-8531192790F1}"/>
              </a:ext>
            </a:extLst>
          </p:cNvPr>
          <p:cNvSpPr/>
          <p:nvPr/>
        </p:nvSpPr>
        <p:spPr>
          <a:xfrm>
            <a:off x="128455" y="5615654"/>
            <a:ext cx="11785104" cy="626534"/>
          </a:xfrm>
          <a:prstGeom prst="rect">
            <a:avLst/>
          </a:prstGeom>
          <a:solidFill>
            <a:schemeClr val="accent1">
              <a:alpha val="5375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3201-BF87-316D-1912-D22DFD7A8D4A}"/>
              </a:ext>
            </a:extLst>
          </p:cNvPr>
          <p:cNvSpPr/>
          <p:nvPr/>
        </p:nvSpPr>
        <p:spPr>
          <a:xfrm flipV="1">
            <a:off x="128455" y="6457894"/>
            <a:ext cx="398892" cy="260212"/>
          </a:xfrm>
          <a:prstGeom prst="rect">
            <a:avLst/>
          </a:prstGeom>
          <a:solidFill>
            <a:schemeClr val="accent1">
              <a:alpha val="5375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EB124-0E42-2921-EDCA-D009CDD4219A}"/>
              </a:ext>
            </a:extLst>
          </p:cNvPr>
          <p:cNvSpPr txBox="1"/>
          <p:nvPr/>
        </p:nvSpPr>
        <p:spPr>
          <a:xfrm>
            <a:off x="527347" y="6403334"/>
            <a:ext cx="399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PRs in progress by </a:t>
            </a:r>
            <a:r>
              <a:rPr lang="en-US" dirty="0" err="1"/>
              <a:t>KubeFest</a:t>
            </a:r>
            <a:r>
              <a:rPr lang="en-US" dirty="0"/>
              <a:t> contributors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FA3C4-929C-7F63-008B-DA930D6793BA}"/>
              </a:ext>
            </a:extLst>
          </p:cNvPr>
          <p:cNvSpPr txBox="1"/>
          <p:nvPr/>
        </p:nvSpPr>
        <p:spPr>
          <a:xfrm>
            <a:off x="4868737" y="6403334"/>
            <a:ext cx="341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 a shout-out to </a:t>
            </a:r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Asmit Kumar Rai!)</a:t>
            </a:r>
          </a:p>
        </p:txBody>
      </p:sp>
    </p:spTree>
    <p:extLst>
      <p:ext uri="{BB962C8B-B14F-4D97-AF65-F5344CB8AC3E}">
        <p14:creationId xmlns:p14="http://schemas.microsoft.com/office/powerpoint/2010/main" val="369372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A068BF-F95F-6F9A-A8D1-0366F83BE67F}"/>
              </a:ext>
            </a:extLst>
          </p:cNvPr>
          <p:cNvSpPr txBox="1"/>
          <p:nvPr/>
        </p:nvSpPr>
        <p:spPr>
          <a:xfrm>
            <a:off x="1650670" y="203068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Placeholder: Infomercial</a:t>
            </a:r>
          </a:p>
        </p:txBody>
      </p:sp>
    </p:spTree>
    <p:extLst>
      <p:ext uri="{BB962C8B-B14F-4D97-AF65-F5344CB8AC3E}">
        <p14:creationId xmlns:p14="http://schemas.microsoft.com/office/powerpoint/2010/main" val="385206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F4E2C-C1F3-5780-09E1-FDB69DBD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KubeStellar Core Helm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95CA7-C1B6-5DFD-B3A2-5C1C8112D0ED}"/>
              </a:ext>
            </a:extLst>
          </p:cNvPr>
          <p:cNvSpPr txBox="1"/>
          <p:nvPr/>
        </p:nvSpPr>
        <p:spPr>
          <a:xfrm>
            <a:off x="970908" y="3700594"/>
            <a:ext cx="542578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Franco Stellari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3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4C73-35DA-EE34-6EAD-9A629C5F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features of KubeStellar Core Helm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7EFE-6057-A018-EF5B-560A6BEA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15" y="618324"/>
            <a:ext cx="10712570" cy="5144576"/>
          </a:xfrm>
        </p:spPr>
        <p:txBody>
          <a:bodyPr>
            <a:normAutofit/>
          </a:bodyPr>
          <a:lstStyle/>
          <a:p>
            <a:r>
              <a:rPr lang="en-US" dirty="0"/>
              <a:t>Support both Kubernetes (including Kind and k3d) and OpenShift clusters</a:t>
            </a:r>
          </a:p>
          <a:p>
            <a:r>
              <a:rPr lang="en-US" dirty="0"/>
              <a:t>Allow to deploy or reuse an existing </a:t>
            </a:r>
            <a:r>
              <a:rPr lang="en-US" dirty="0" err="1"/>
              <a:t>KubeFlex</a:t>
            </a:r>
            <a:r>
              <a:rPr lang="en-US" dirty="0"/>
              <a:t> controller</a:t>
            </a:r>
            <a:endParaRPr lang="en-US" sz="2000" dirty="0">
              <a:highlight>
                <a:srgbClr val="C0C0C0"/>
              </a:highlight>
            </a:endParaRPr>
          </a:p>
          <a:p>
            <a:r>
              <a:rPr lang="en-US" dirty="0"/>
              <a:t>Allow to create a user-defined list of KubeStellar Inventory and Transport Spaces (</a:t>
            </a:r>
            <a:r>
              <a:rPr lang="en-US" dirty="0" err="1"/>
              <a:t>ITSes</a:t>
            </a:r>
            <a:r>
              <a:rPr lang="en-US" dirty="0"/>
              <a:t>) and Workload Description Spaces (</a:t>
            </a:r>
            <a:r>
              <a:rPr lang="en-US" dirty="0" err="1"/>
              <a:t>WDSes</a:t>
            </a:r>
            <a:r>
              <a:rPr lang="en-US" dirty="0"/>
              <a:t>)</a:t>
            </a:r>
          </a:p>
          <a:p>
            <a:r>
              <a:rPr lang="en-US" dirty="0"/>
              <a:t>Can use all the Control Planes types supported by </a:t>
            </a:r>
            <a:r>
              <a:rPr lang="en-US" dirty="0" err="1"/>
              <a:t>KubeFlex</a:t>
            </a:r>
            <a:r>
              <a:rPr lang="en-US" dirty="0"/>
              <a:t>, such as: </a:t>
            </a:r>
            <a:r>
              <a:rPr lang="en-US" dirty="0" err="1"/>
              <a:t>vclusters</a:t>
            </a:r>
            <a:r>
              <a:rPr lang="en-US" dirty="0"/>
              <a:t>, k8s, hosting cluster, and external clusters</a:t>
            </a:r>
          </a:p>
          <a:p>
            <a:r>
              <a:rPr lang="en-US" dirty="0"/>
              <a:t>Can deploy or reuse an Open Cluster Management (OCM) hub in the its </a:t>
            </a:r>
            <a:r>
              <a:rPr lang="en-US" dirty="0" err="1"/>
              <a:t>ITSes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FBB3C6-158E-21EE-3F7B-15DF92689660}"/>
              </a:ext>
            </a:extLst>
          </p:cNvPr>
          <p:cNvSpPr/>
          <p:nvPr/>
        </p:nvSpPr>
        <p:spPr>
          <a:xfrm>
            <a:off x="3165896" y="3648973"/>
            <a:ext cx="5615793" cy="2794958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F2EBD-71E8-C50E-9678-8E0DBD6E6A77}"/>
              </a:ext>
            </a:extLst>
          </p:cNvPr>
          <p:cNvSpPr txBox="1"/>
          <p:nvPr/>
        </p:nvSpPr>
        <p:spPr>
          <a:xfrm>
            <a:off x="3433316" y="3718597"/>
            <a:ext cx="1418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Hosting cluster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11B3EC-5FD7-88C7-E31D-607FDB9F608E}"/>
              </a:ext>
            </a:extLst>
          </p:cNvPr>
          <p:cNvSpPr/>
          <p:nvPr/>
        </p:nvSpPr>
        <p:spPr>
          <a:xfrm>
            <a:off x="865336" y="4442602"/>
            <a:ext cx="1425676" cy="1207699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KubeStellar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Helm chart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C67DF2-98FD-5E81-BB5D-3759CC4ABACE}"/>
              </a:ext>
            </a:extLst>
          </p:cNvPr>
          <p:cNvSpPr/>
          <p:nvPr/>
        </p:nvSpPr>
        <p:spPr>
          <a:xfrm>
            <a:off x="3426362" y="4428695"/>
            <a:ext cx="1425676" cy="1207699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KubeFlex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122CED-C1FB-E31D-C455-6649787514D1}"/>
              </a:ext>
            </a:extLst>
          </p:cNvPr>
          <p:cNvSpPr/>
          <p:nvPr/>
        </p:nvSpPr>
        <p:spPr>
          <a:xfrm>
            <a:off x="5075685" y="4159131"/>
            <a:ext cx="1425676" cy="752883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wds0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(type: host)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2551E5-D654-4A94-F094-0C8483B0B063}"/>
              </a:ext>
            </a:extLst>
          </p:cNvPr>
          <p:cNvSpPr/>
          <p:nvPr/>
        </p:nvSpPr>
        <p:spPr>
          <a:xfrm>
            <a:off x="5075685" y="5259953"/>
            <a:ext cx="1425676" cy="752883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wds1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(type: h8s)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627429-7C78-FA2C-141C-5A0CA3979102}"/>
              </a:ext>
            </a:extLst>
          </p:cNvPr>
          <p:cNvSpPr/>
          <p:nvPr/>
        </p:nvSpPr>
        <p:spPr>
          <a:xfrm>
            <a:off x="6811433" y="3782689"/>
            <a:ext cx="1599715" cy="752883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its0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(type: host)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5A3CA-1893-E5CB-030D-FE96EA5C98F0}"/>
              </a:ext>
            </a:extLst>
          </p:cNvPr>
          <p:cNvSpPr/>
          <p:nvPr/>
        </p:nvSpPr>
        <p:spPr>
          <a:xfrm>
            <a:off x="6811433" y="4669288"/>
            <a:ext cx="1599715" cy="752883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its1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(type: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vcluster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F5B012-6685-9B95-7FD3-FD5C524F28E0}"/>
              </a:ext>
            </a:extLst>
          </p:cNvPr>
          <p:cNvSpPr/>
          <p:nvPr/>
        </p:nvSpPr>
        <p:spPr>
          <a:xfrm>
            <a:off x="6811433" y="5555887"/>
            <a:ext cx="1599715" cy="752883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its2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(type: external)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EA924-3638-68D5-8EB5-9FBD67ABE497}"/>
              </a:ext>
            </a:extLst>
          </p:cNvPr>
          <p:cNvSpPr/>
          <p:nvPr/>
        </p:nvSpPr>
        <p:spPr>
          <a:xfrm>
            <a:off x="9333621" y="5251327"/>
            <a:ext cx="1450828" cy="1121434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OCM hub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098093-656B-CA93-914D-3F84F6E90B52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8411148" y="5812044"/>
            <a:ext cx="922473" cy="120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E6300D-376D-216D-3286-84A68E3139B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291012" y="5046452"/>
            <a:ext cx="8748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797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1487-0270-7BE1-9C98-59CC43C6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KubeStellar Core Helm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CF37-4195-7ACA-2035-CDD745AEA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429000"/>
            <a:ext cx="11734800" cy="2747962"/>
          </a:xfrm>
        </p:spPr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KubeFlex</a:t>
            </a:r>
            <a:r>
              <a:rPr lang="en-US" dirty="0"/>
              <a:t> controller (default behavior)</a:t>
            </a:r>
          </a:p>
          <a:p>
            <a:r>
              <a:rPr lang="en-US" dirty="0"/>
              <a:t>Create an </a:t>
            </a:r>
            <a:r>
              <a:rPr lang="en-US" sz="2000" dirty="0">
                <a:solidFill>
                  <a:srgbClr val="0070C0"/>
                </a:solidFill>
                <a:latin typeface="BitstromWera Nerd Font Mono" panose="020B0609030804020204" pitchFamily="49" charset="0"/>
              </a:rPr>
              <a:t>its1</a:t>
            </a:r>
            <a:r>
              <a:rPr lang="en-US" dirty="0"/>
              <a:t> ITS of type </a:t>
            </a:r>
            <a:r>
              <a:rPr lang="en-US" dirty="0" err="1"/>
              <a:t>vcluster</a:t>
            </a:r>
            <a:r>
              <a:rPr lang="en-US" dirty="0"/>
              <a:t> (default behavior)</a:t>
            </a:r>
          </a:p>
          <a:p>
            <a:r>
              <a:rPr lang="en-US" dirty="0"/>
              <a:t>Create a </a:t>
            </a:r>
            <a:r>
              <a:rPr lang="en-US" sz="2000" dirty="0">
                <a:solidFill>
                  <a:srgbClr val="0070C0"/>
                </a:solidFill>
                <a:latin typeface="BitstromWera Nerd Font Mono" panose="020B0609030804020204" pitchFamily="49" charset="0"/>
              </a:rPr>
              <a:t>wds1</a:t>
            </a:r>
            <a:r>
              <a:rPr lang="en-US" dirty="0"/>
              <a:t> WDS of type k8s (default behavior)</a:t>
            </a:r>
          </a:p>
          <a:p>
            <a:r>
              <a:rPr lang="en-US" dirty="0"/>
              <a:t>Install </a:t>
            </a:r>
            <a:r>
              <a:rPr lang="en-US" dirty="0" err="1"/>
              <a:t>KubeFlex</a:t>
            </a:r>
            <a:r>
              <a:rPr lang="en-US" dirty="0"/>
              <a:t> post-create hooks to deploy KubeStellar controllers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KubeFlex</a:t>
            </a:r>
            <a:r>
              <a:rPr lang="en-US" dirty="0"/>
              <a:t> Control Planes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7722D-A424-1B8B-4940-7491E1B8E504}"/>
              </a:ext>
            </a:extLst>
          </p:cNvPr>
          <p:cNvSpPr/>
          <p:nvPr/>
        </p:nvSpPr>
        <p:spPr>
          <a:xfrm>
            <a:off x="2326976" y="914399"/>
            <a:ext cx="7538048" cy="16131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helm install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-core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oci://ghcr.io/kubestellar/kubestellar/core-chart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--version 0.27.0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--set-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='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ITSes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=[{"name":"its1"}]'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--set-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='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WDSes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=[{"name":"wds1"}]'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338F7-177B-5536-339C-8C9138C55921}"/>
              </a:ext>
            </a:extLst>
          </p:cNvPr>
          <p:cNvSpPr txBox="1"/>
          <p:nvPr/>
        </p:nvSpPr>
        <p:spPr>
          <a:xfrm>
            <a:off x="370937" y="6138019"/>
            <a:ext cx="1159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more details, 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https://github.com/kubestellar/kubestellar/blob/main/docs/content/direct/core-chart.md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842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0FEB-2E59-967C-E3B3-F2EB9897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26469-43D8-568E-33AE-68E9E1D17E2D}"/>
              </a:ext>
            </a:extLst>
          </p:cNvPr>
          <p:cNvSpPr txBox="1"/>
          <p:nvPr/>
        </p:nvSpPr>
        <p:spPr>
          <a:xfrm>
            <a:off x="1650670" y="2030681"/>
            <a:ext cx="364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  <a:r>
              <a:rPr lang="en-US"/>
              <a:t>: KubeStellar Helm </a:t>
            </a: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884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1487-0270-7BE1-9C98-59CC43C6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 WDS to an existing KubeStellar core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CF37-4195-7ACA-2035-CDD745AEA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85005"/>
            <a:ext cx="11734800" cy="49256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two ways of adding, for example, a </a:t>
            </a:r>
            <a:r>
              <a:rPr lang="en-US" dirty="0">
                <a:solidFill>
                  <a:srgbClr val="0070C0"/>
                </a:solidFill>
              </a:rPr>
              <a:t>wds0</a:t>
            </a:r>
            <a:r>
              <a:rPr lang="en-US" dirty="0"/>
              <a:t> WDS of type </a:t>
            </a:r>
            <a:r>
              <a:rPr lang="en-US" dirty="0">
                <a:solidFill>
                  <a:srgbClr val="0070C0"/>
                </a:solidFill>
              </a:rPr>
              <a:t>host</a:t>
            </a:r>
          </a:p>
          <a:p>
            <a:pPr marL="0" indent="0">
              <a:buNone/>
            </a:pPr>
            <a:endParaRPr lang="en-US" sz="600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an existing chart (requires relisting the existing Control Planes):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sz="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Deploy a new chart while reusing the existing </a:t>
            </a:r>
            <a:r>
              <a:rPr lang="en-US" dirty="0" err="1"/>
              <a:t>KubeFlex</a:t>
            </a:r>
            <a:r>
              <a:rPr lang="en-US" dirty="0"/>
              <a:t> controller and hooks: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7722D-A424-1B8B-4940-7491E1B8E504}"/>
              </a:ext>
            </a:extLst>
          </p:cNvPr>
          <p:cNvSpPr/>
          <p:nvPr/>
        </p:nvSpPr>
        <p:spPr>
          <a:xfrm>
            <a:off x="1166007" y="1891564"/>
            <a:ext cx="9704718" cy="1613140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helm install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-core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oci://ghcr.io/kubestellar/kubestellar/core-chart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--version 0.27.0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--set-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='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ITSes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=[{"name":"its1"}]'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--set-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='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WDSes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=[{"name":"wds1"},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{"name":"wds0","type":“host"}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]'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0E1684-4E41-26D8-307D-9D8660BFB7FB}"/>
              </a:ext>
            </a:extLst>
          </p:cNvPr>
          <p:cNvSpPr/>
          <p:nvPr/>
        </p:nvSpPr>
        <p:spPr>
          <a:xfrm>
            <a:off x="1166007" y="4399477"/>
            <a:ext cx="9704718" cy="1613140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helm install add-wds0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oci://ghcr.io/kubestellar/kubestellar/core-chart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--version 0.27.0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--set='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kubeflex-operator.install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false,InstallPCHs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=false'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  --set-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='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WDSes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tstromWera Nerd Font Mono" panose="020B0609030804020204" pitchFamily="49" charset="0"/>
                <a:ea typeface="+mn-ea"/>
                <a:cs typeface="+mn-cs"/>
              </a:rPr>
              <a:t>=[{"name":"wds0","type":“host"}]'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559B8-680C-3905-6E93-1E106A176434}"/>
              </a:ext>
            </a:extLst>
          </p:cNvPr>
          <p:cNvSpPr txBox="1"/>
          <p:nvPr/>
        </p:nvSpPr>
        <p:spPr>
          <a:xfrm>
            <a:off x="370937" y="6138019"/>
            <a:ext cx="1159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more details, 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https://github.com/kubestellar/kubestellar/blob/main/docs/content/direct/core-chart.md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72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BA02-A251-F08B-996C-912AFCD9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development effort for KubeStellar Core Helm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1052-10F2-3F77-C0FC-9BE52DD1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 out of the box integration with Argo CD</a:t>
            </a:r>
          </a:p>
          <a:p>
            <a:pPr lvl="1"/>
            <a:r>
              <a:rPr lang="en-US" dirty="0"/>
              <a:t>Automatically register KubeStellar </a:t>
            </a:r>
            <a:r>
              <a:rPr lang="en-US" dirty="0" err="1"/>
              <a:t>WDSes</a:t>
            </a:r>
            <a:r>
              <a:rPr lang="en-US" dirty="0"/>
              <a:t> as Argo CD target clusters</a:t>
            </a:r>
          </a:p>
          <a:p>
            <a:pPr lvl="1"/>
            <a:r>
              <a:rPr lang="en-US" dirty="0"/>
              <a:t>Enable the creation of simple Argo CD applications</a:t>
            </a:r>
          </a:p>
          <a:p>
            <a:pPr lvl="1"/>
            <a:r>
              <a:rPr lang="en-US" dirty="0"/>
              <a:t>Please contribute to open PR </a:t>
            </a:r>
            <a:r>
              <a:rPr lang="en-US" dirty="0">
                <a:hlinkClick r:id="rId2"/>
              </a:rPr>
              <a:t>#2818</a:t>
            </a:r>
            <a:r>
              <a:rPr lang="en-US" dirty="0"/>
              <a:t> and issue </a:t>
            </a:r>
            <a:r>
              <a:rPr lang="en-US" dirty="0">
                <a:hlinkClick r:id="rId3"/>
              </a:rPr>
              <a:t>#2809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E92E60-8321-67FF-B895-5EB217279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1" y="3794984"/>
            <a:ext cx="5657848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3DA37EE6-C01D-096D-CF46-2FBAEC2DD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187" y="2957094"/>
            <a:ext cx="5565655" cy="33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14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61ED-EBF3-BEED-9640-149E22B9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challenges that we had to overcome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4A8E5-D5E2-02E4-89AD-685FBC08D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51" y="1259457"/>
            <a:ext cx="6601542" cy="4917506"/>
          </a:xfrm>
        </p:spPr>
        <p:txBody>
          <a:bodyPr/>
          <a:lstStyle/>
          <a:p>
            <a:r>
              <a:rPr lang="en-US" dirty="0"/>
              <a:t>The recently resolved Helm </a:t>
            </a:r>
            <a:r>
              <a:rPr lang="en-US" dirty="0">
                <a:hlinkClick r:id="rId2"/>
              </a:rPr>
              <a:t>issue #12637</a:t>
            </a:r>
            <a:r>
              <a:rPr lang="en-US" dirty="0"/>
              <a:t> has prevented the effectively use of dependent charts when some of their values had to be removed/nulled out</a:t>
            </a:r>
          </a:p>
          <a:p>
            <a:pPr lvl="1"/>
            <a:r>
              <a:rPr lang="en-US" dirty="0"/>
              <a:t>For example, </a:t>
            </a:r>
            <a:r>
              <a:rPr lang="en-US" dirty="0" err="1"/>
              <a:t>KubeFlex</a:t>
            </a:r>
            <a:r>
              <a:rPr lang="en-US" dirty="0"/>
              <a:t> installation of PostgreSQL</a:t>
            </a:r>
          </a:p>
          <a:p>
            <a:pPr lvl="1"/>
            <a:endParaRPr lang="en-US" dirty="0"/>
          </a:p>
          <a:p>
            <a:r>
              <a:rPr lang="en-US" dirty="0"/>
              <a:t>To work around this issue, we had to:</a:t>
            </a:r>
          </a:p>
          <a:p>
            <a:pPr lvl="1"/>
            <a:r>
              <a:rPr lang="en-US" dirty="0"/>
              <a:t>Build and maintain a </a:t>
            </a:r>
            <a:r>
              <a:rPr lang="en-US" dirty="0">
                <a:hlinkClick r:id="rId3"/>
              </a:rPr>
              <a:t>Helm container image</a:t>
            </a:r>
            <a:endParaRPr lang="en-US" dirty="0"/>
          </a:p>
          <a:p>
            <a:pPr lvl="1"/>
            <a:r>
              <a:rPr lang="en-US" dirty="0"/>
              <a:t>Develop </a:t>
            </a:r>
            <a:r>
              <a:rPr lang="en-US" dirty="0">
                <a:hlinkClick r:id="rId4"/>
              </a:rPr>
              <a:t>Helm pre-install hook jobs and RBAC</a:t>
            </a:r>
            <a:r>
              <a:rPr lang="en-US" dirty="0"/>
              <a:t> to manually deploy the dependent charts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430C6A-A2F4-40A1-67A0-4B779C107D8B}"/>
              </a:ext>
            </a:extLst>
          </p:cNvPr>
          <p:cNvSpPr/>
          <p:nvPr/>
        </p:nvSpPr>
        <p:spPr>
          <a:xfrm>
            <a:off x="7299904" y="1259457"/>
            <a:ext cx="1253525" cy="914401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KubeFlex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6A21AA-5DCB-250C-8514-49CA3AB40484}"/>
              </a:ext>
            </a:extLst>
          </p:cNvPr>
          <p:cNvSpPr/>
          <p:nvPr/>
        </p:nvSpPr>
        <p:spPr>
          <a:xfrm>
            <a:off x="8401393" y="2311877"/>
            <a:ext cx="1253525" cy="914401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Helm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pre-install hook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3E84DD-E65D-B2CF-1896-94B2E34D90E1}"/>
              </a:ext>
            </a:extLst>
          </p:cNvPr>
          <p:cNvSpPr/>
          <p:nvPr/>
        </p:nvSpPr>
        <p:spPr>
          <a:xfrm>
            <a:off x="9502882" y="3381548"/>
            <a:ext cx="1253525" cy="914401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Helm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3E349E-32EB-A28F-DE1B-C4F533F0DC30}"/>
              </a:ext>
            </a:extLst>
          </p:cNvPr>
          <p:cNvSpPr/>
          <p:nvPr/>
        </p:nvSpPr>
        <p:spPr>
          <a:xfrm>
            <a:off x="10624324" y="4416713"/>
            <a:ext cx="1253525" cy="914401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PostgreSQL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FA9E708-08D6-DE1C-6273-E7082D94B9C5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7866420" y="2234105"/>
            <a:ext cx="595220" cy="4747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FB5D0C2-A1DB-7832-953D-09B10306D964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8959284" y="3295150"/>
            <a:ext cx="612471" cy="4747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F1FE6A-8AF0-EBB6-4B42-0A024EF5F24F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0088002" y="4337591"/>
            <a:ext cx="577965" cy="49467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71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F850-B0ED-05F7-12D6-A8934E7E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 KubeStellar project by contribution new features to Helm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CDDF-366B-5952-15A2-1E445DDC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apceMono"/>
                <a:hlinkClick r:id="rId2"/>
              </a:rPr>
              <a:t>Introduce an annotation that would make Helm wait for user-specified resources</a:t>
            </a:r>
            <a:br>
              <a:rPr lang="en-US" b="0" i="0" u="none" strike="noStrike" dirty="0">
                <a:effectLst/>
                <a:latin typeface="SapceMono"/>
              </a:rPr>
            </a:br>
            <a:r>
              <a:rPr lang="en-US" b="0" i="0" u="none" strike="noStrike" dirty="0">
                <a:effectLst/>
                <a:latin typeface="SapceMono"/>
              </a:rPr>
              <a:t>Enable controllers/operators to add annotations to resources that they create to indicate to the Helm that it should wait for them before returning</a:t>
            </a:r>
            <a:endParaRPr lang="en-US" b="0" i="0" u="none" strike="noStrike" dirty="0">
              <a:effectLst/>
              <a:latin typeface="SapceMono"/>
              <a:hlinkClick r:id="rId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apceMono"/>
                <a:hlinkClick r:id="rId3"/>
              </a:rPr>
              <a:t>Introduce priority/coordination of Helm resource creation</a:t>
            </a:r>
            <a:br>
              <a:rPr lang="en-US" b="0" i="0" u="none" strike="noStrike" dirty="0">
                <a:effectLst/>
                <a:latin typeface="SapceMono"/>
              </a:rPr>
            </a:br>
            <a:r>
              <a:rPr lang="en-US" b="0" i="0" u="none" strike="noStrike" dirty="0">
                <a:effectLst/>
                <a:latin typeface="SapceMono"/>
              </a:rPr>
              <a:t>Introduce a mechanisms, perhaps using annotations, to prioritize regular templated resources (like "helm.sh/hook-weight“ used for hooks ) creation and make some templated resources wait for other templated resource A ready/completed state</a:t>
            </a:r>
            <a:endParaRPr lang="en-US" b="0" i="0" u="none" strike="noStrike" dirty="0">
              <a:effectLst/>
              <a:latin typeface="SapceMono"/>
              <a:hlinkClick r:id="rId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apceMono"/>
                <a:hlinkClick r:id="rId4"/>
              </a:rPr>
              <a:t>Introduce an alternative path for dependence chart override values</a:t>
            </a:r>
            <a:r>
              <a:rPr lang="en-US" b="0" i="0" dirty="0">
                <a:effectLst/>
                <a:latin typeface="SapceMono"/>
              </a:rPr>
              <a:t>)</a:t>
            </a:r>
            <a:br>
              <a:rPr lang="en-US" b="0" i="0" dirty="0">
                <a:effectLst/>
                <a:latin typeface="SapceMono"/>
              </a:rPr>
            </a:br>
            <a:r>
              <a:rPr lang="en-US" b="0" i="0" dirty="0">
                <a:effectLst/>
                <a:latin typeface="SapceMono"/>
              </a:rPr>
              <a:t>Introduce a new key to the dependent chart definition in the </a:t>
            </a:r>
            <a:r>
              <a:rPr lang="en-US" b="0" i="0" dirty="0" err="1">
                <a:effectLst/>
                <a:latin typeface="SapceMono"/>
              </a:rPr>
              <a:t>Chart.yaml</a:t>
            </a:r>
            <a:r>
              <a:rPr lang="en-US" b="0" i="0" dirty="0">
                <a:effectLst/>
                <a:latin typeface="SapceMono"/>
              </a:rPr>
              <a:t> to identify a specific path in the </a:t>
            </a:r>
            <a:r>
              <a:rPr lang="en-US" b="0" i="0" dirty="0" err="1">
                <a:effectLst/>
                <a:latin typeface="SapceMono"/>
              </a:rPr>
              <a:t>values.yaml</a:t>
            </a:r>
            <a:r>
              <a:rPr lang="en-US" b="0" i="0" dirty="0">
                <a:effectLst/>
                <a:latin typeface="SapceMono"/>
              </a:rPr>
              <a:t> file where the overrides of the dependent chart are located</a:t>
            </a:r>
            <a:endParaRPr lang="en-US" b="0" i="0" u="none" strike="noStrike" dirty="0">
              <a:effectLst/>
              <a:latin typeface="SapceMono"/>
              <a:hlinkClick r:id="rId5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apceMono"/>
                <a:hlinkClick r:id="rId5"/>
              </a:rPr>
              <a:t>Introduce a mechanism for a chart to require a specified Helm min version or range</a:t>
            </a:r>
            <a:r>
              <a:rPr lang="en-US" b="0" i="0" dirty="0">
                <a:effectLst/>
                <a:latin typeface="SapceMono"/>
              </a:rPr>
              <a:t>)</a:t>
            </a:r>
            <a:br>
              <a:rPr lang="en-US" b="0" i="0" dirty="0">
                <a:effectLst/>
                <a:latin typeface="SapceMono"/>
              </a:rPr>
            </a:br>
            <a:r>
              <a:rPr lang="en-US" b="0" i="0" dirty="0">
                <a:effectLst/>
                <a:latin typeface="SapceMono"/>
              </a:rPr>
              <a:t>Add a new key in the </a:t>
            </a:r>
            <a:r>
              <a:rPr lang="en-US" b="0" i="0" dirty="0" err="1">
                <a:effectLst/>
                <a:latin typeface="SapceMono"/>
              </a:rPr>
              <a:t>Chart.yaml</a:t>
            </a:r>
            <a:r>
              <a:rPr lang="en-US" b="0" i="0" dirty="0">
                <a:effectLst/>
                <a:latin typeface="SapceMono"/>
              </a:rPr>
              <a:t> to indicate, if any, a min version or a range of allowed versions of Helm CLI required for the chart installation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7D1EF7-9AEC-A6A6-F3F8-E8D1F51A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It would be useful if the controllers/operators could add an annotation to the created resources to indicate to the Helm chart that it should wait for them as well before returning when the </a:t>
            </a: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var(--fontStack-monospace, ui-monospace, SFMono-Regular, SF Mono, Menlo, Consolas, Liberation Mono, monospace)"/>
                <a:ea typeface="+mn-ea"/>
                <a:cs typeface="+mn-cs"/>
              </a:rPr>
              <a:t>--wait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0F6FC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flag is used</a:t>
            </a: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06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red line&#10;&#10;AI-generated content may be incorrect.">
            <a:extLst>
              <a:ext uri="{FF2B5EF4-FFF2-40B4-BE49-F238E27FC236}">
                <a16:creationId xmlns:a16="http://schemas.microsoft.com/office/drawing/2014/main" id="{1994D69C-3E0D-B0D0-C9FE-0F67F77E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18" y="643467"/>
            <a:ext cx="884296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46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56C6-8855-F2E2-5EA9-303C2168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can you help us?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D3A51-A07F-206C-81D4-7D719C59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84015-74FA-BC39-A7C9-357D9C06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kubestellar/kubestellar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FF96-2A8B-9EB7-2966-0B6EE2327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440B1-B1D6-A957-08B5-AB68F1BECD8B}"/>
              </a:ext>
            </a:extLst>
          </p:cNvPr>
          <p:cNvSpPr txBox="1"/>
          <p:nvPr/>
        </p:nvSpPr>
        <p:spPr>
          <a:xfrm>
            <a:off x="1650670" y="2030681"/>
            <a:ext cx="418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Placeholder: KubeStellar Demo Installation</a:t>
            </a:r>
          </a:p>
        </p:txBody>
      </p:sp>
    </p:spTree>
    <p:extLst>
      <p:ext uri="{BB962C8B-B14F-4D97-AF65-F5344CB8AC3E}">
        <p14:creationId xmlns:p14="http://schemas.microsoft.com/office/powerpoint/2010/main" val="379635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C613717-D5F9-3E1C-3C1E-1F512D126484}"/>
              </a:ext>
            </a:extLst>
          </p:cNvPr>
          <p:cNvSpPr txBox="1">
            <a:spLocks/>
          </p:cNvSpPr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dirty="0">
                <a:solidFill>
                  <a:schemeClr val="tx2"/>
                </a:solidFill>
              </a:rPr>
              <a:t>YouTube: Review Our Project, Create a new Infomercial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C3695-3671-205B-595B-72238D36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39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049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onitor&#10;&#10;AI-generated content may be incorrect.">
            <a:extLst>
              <a:ext uri="{FF2B5EF4-FFF2-40B4-BE49-F238E27FC236}">
                <a16:creationId xmlns:a16="http://schemas.microsoft.com/office/drawing/2014/main" id="{4539BA27-C5EE-3E39-0810-A9896146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effectLst>
            <a:outerShdw blurRad="50800" dist="201912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61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black and white page&#10;&#10;AI-generated content may be incorrect.">
            <a:extLst>
              <a:ext uri="{FF2B5EF4-FFF2-40B4-BE49-F238E27FC236}">
                <a16:creationId xmlns:a16="http://schemas.microsoft.com/office/drawing/2014/main" id="{793104ED-0EC9-33FE-F7AA-7615EF1365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28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871724-495C-E48A-92D6-CEBEBF6B26B6}"/>
              </a:ext>
            </a:extLst>
          </p:cNvPr>
          <p:cNvSpPr txBox="1">
            <a:spLocks/>
          </p:cNvSpPr>
          <p:nvPr/>
        </p:nvSpPr>
        <p:spPr>
          <a:xfrm>
            <a:off x="661916" y="2852381"/>
            <a:ext cx="316194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dirty="0">
                <a:solidFill>
                  <a:schemeClr val="tx2"/>
                </a:solidFill>
              </a:rPr>
              <a:t>GitHub Security: </a:t>
            </a:r>
            <a:r>
              <a:rPr lang="en-US" sz="3100" dirty="0" err="1">
                <a:solidFill>
                  <a:schemeClr val="tx2"/>
                </a:solidFill>
              </a:rPr>
              <a:t>Clomonitor.io</a:t>
            </a:r>
            <a:endParaRPr lang="en-US" sz="3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2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14527</TotalTime>
  <Words>1301</Words>
  <Application>Microsoft Macintosh PowerPoint</Application>
  <PresentationFormat>Widescreen</PresentationFormat>
  <Paragraphs>179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-apple-system</vt:lpstr>
      <vt:lpstr>Aptos</vt:lpstr>
      <vt:lpstr>Arial</vt:lpstr>
      <vt:lpstr>BitstromWera Nerd Font Mono</vt:lpstr>
      <vt:lpstr>Calibri</vt:lpstr>
      <vt:lpstr>Calibri Light</vt:lpstr>
      <vt:lpstr>IBM Plex Sans</vt:lpstr>
      <vt:lpstr>IBM Plex Sans Condensed</vt:lpstr>
      <vt:lpstr>IBM Plex Sans Light</vt:lpstr>
      <vt:lpstr>Roboto</vt:lpstr>
      <vt:lpstr>SapceMono</vt:lpstr>
      <vt:lpstr>System Font Regular</vt:lpstr>
      <vt:lpstr>var(--fontStack-monospace, ui-monospace, SFMono-Regular, SF Mono, Menlo, Consolas, Liberation Mono, monospace)</vt:lpstr>
      <vt:lpstr>Office 2013 - 2022 Theme</vt:lpstr>
      <vt:lpstr>Office Theme</vt:lpstr>
      <vt:lpstr>PowerPoint Presentation</vt:lpstr>
      <vt:lpstr>PowerPoint Presentation</vt:lpstr>
      <vt:lpstr>PowerPoint Presentation</vt:lpstr>
      <vt:lpstr>How can you help us?</vt:lpstr>
      <vt:lpstr>kubestellar/kubestellar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kubestellar/kubeflex</vt:lpstr>
      <vt:lpstr>KubeStellar</vt:lpstr>
      <vt:lpstr>KubeFlex</vt:lpstr>
      <vt:lpstr>PowerPoint Presentation</vt:lpstr>
      <vt:lpstr>Post-Create Hooks</vt:lpstr>
      <vt:lpstr>PowerPoint Presentation</vt:lpstr>
      <vt:lpstr>We need your help !</vt:lpstr>
      <vt:lpstr>KubeStellar Core Helm Chart</vt:lpstr>
      <vt:lpstr>Key features of KubeStellar Core Helm chart</vt:lpstr>
      <vt:lpstr>Deploying KubeStellar Core Helm chart</vt:lpstr>
      <vt:lpstr>PowerPoint Presentation</vt:lpstr>
      <vt:lpstr>Adding a WDS to an existing KubeStellar core deployment</vt:lpstr>
      <vt:lpstr>Current development effort for KubeStellar Core Helm chart</vt:lpstr>
      <vt:lpstr>Key challenges that we had to overcome</vt:lpstr>
      <vt:lpstr>Help KubeStellar project by contribution new features to Helm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Composable Automation for Multi-Cloud</dc:title>
  <dc:creator>Paolo Dettori</dc:creator>
  <cp:lastModifiedBy>Andy Anderson</cp:lastModifiedBy>
  <cp:revision>106</cp:revision>
  <dcterms:created xsi:type="dcterms:W3CDTF">2022-11-30T14:49:20Z</dcterms:created>
  <dcterms:modified xsi:type="dcterms:W3CDTF">2025-03-25T01:37:51Z</dcterms:modified>
</cp:coreProperties>
</file>